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3869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30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1078992"/>
            <a:ext cx="1563624" cy="356616"/>
          </a:xfrm>
          <a:prstGeom prst="roundRect">
            <a:avLst>
              <a:gd name="adj" fmla="val 38462"/>
            </a:avLst>
          </a:prstGeom>
          <a:solidFill>
            <a:srgbClr val="E9C946"/>
          </a:solidFill>
          <a:ln w="12700">
            <a:solidFill>
              <a:srgbClr val="E9C946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68096" y="1152144"/>
            <a:ext cx="136245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DEVPALS PROPOSAL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2423160" y="1161288"/>
            <a:ext cx="45720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50B7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Scale outcomes, not headcount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85800" y="1874520"/>
            <a:ext cx="10789920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Counter-less Car Rental: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Mobile Check-in Solution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704088" y="3703320"/>
            <a:ext cx="10652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DCE9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software-only check-in and pickup layer enabling zero-minute counter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DCE9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lines, digital gate passes, and seamless fleet integration.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694944" y="4864608"/>
            <a:ext cx="10698480" cy="13716"/>
          </a:xfrm>
          <a:prstGeom prst="roundRect">
            <a:avLst>
              <a:gd name="adj" fmla="val 1000000"/>
            </a:avLst>
          </a:prstGeom>
          <a:solidFill>
            <a:srgbClr val="44615A"/>
          </a:solidFill>
          <a:ln w="12700">
            <a:solidFill>
              <a:srgbClr val="44615A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04088" y="5157216"/>
            <a:ext cx="1280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50B7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BY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331720" y="5157216"/>
            <a:ext cx="1737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50B7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LEAD CONTACT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04088" y="5477256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DevPals Ltd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331720" y="5477256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Alex Yankelevich, Managing Director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oundRect">
            <a:avLst>
              <a:gd name="adj" fmla="val 150000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74904"/>
            <a:ext cx="10058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284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EXECUTIVE SUMMARY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58368" y="795528"/>
            <a:ext cx="10835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Zero Branch Hardware. Complete Digital Workflow.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67512" y="151790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4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cloud-native check-in and pickup layer lets renters verify identity, sign contracts, and place deposit pre-authorisations on their own phone before arrival—then walk straight to their vehicle and exit via digital pass.</a:t>
            </a:r>
            <a:endParaRPr lang="en-US" sz="1540" dirty="0"/>
          </a:p>
        </p:txBody>
      </p:sp>
      <p:sp>
        <p:nvSpPr>
          <p:cNvPr id="6" name="Shape 4"/>
          <p:cNvSpPr/>
          <p:nvPr/>
        </p:nvSpPr>
        <p:spPr>
          <a:xfrm>
            <a:off x="658368" y="6519672"/>
            <a:ext cx="10863072" cy="13716"/>
          </a:xfrm>
          <a:prstGeom prst="roundRect">
            <a:avLst>
              <a:gd name="adj" fmla="val 1000000"/>
            </a:avLst>
          </a:prstGeom>
          <a:solidFill>
            <a:srgbClr val="DBE5E3"/>
          </a:solidFill>
          <a:ln w="12700">
            <a:solidFill>
              <a:srgbClr val="DBE5E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7512" y="6583680"/>
            <a:ext cx="7315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8A99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DEVPALS  /  COUNTER-LESS CAR RENTAL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06424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8A99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58368" y="2788920"/>
            <a:ext cx="3493008" cy="2331720"/>
          </a:xfrm>
          <a:prstGeom prst="roundRect">
            <a:avLst>
              <a:gd name="adj" fmla="val 6275"/>
            </a:avLst>
          </a:prstGeom>
          <a:solidFill>
            <a:srgbClr val="E9F5F4"/>
          </a:solidFill>
          <a:ln w="12700">
            <a:solidFill>
              <a:srgbClr val="E9F5F4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788920"/>
            <a:ext cx="50292" cy="2331720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3063240"/>
            <a:ext cx="30083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 Architecture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914400" y="3648456"/>
            <a:ext cx="2971800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Plugs directly into existing reservation and fleet systems via secure APIs.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343400" y="2788920"/>
            <a:ext cx="3493008" cy="2331720"/>
          </a:xfrm>
          <a:prstGeom prst="roundRect">
            <a:avLst>
              <a:gd name="adj" fmla="val 6275"/>
            </a:avLst>
          </a:prstGeom>
          <a:solidFill>
            <a:srgbClr val="E9F5F4"/>
          </a:solidFill>
          <a:ln w="12700">
            <a:solidFill>
              <a:srgbClr val="E9F5F4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43400" y="2788920"/>
            <a:ext cx="50292" cy="2331720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99432" y="3063240"/>
            <a:ext cx="30083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Mobile Web Flow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4599432" y="3648456"/>
            <a:ext cx="2971800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Zero app download required for international tourists and walk-up renters.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8037576" y="2788920"/>
            <a:ext cx="3493008" cy="2331720"/>
          </a:xfrm>
          <a:prstGeom prst="roundRect">
            <a:avLst>
              <a:gd name="adj" fmla="val 6275"/>
            </a:avLst>
          </a:prstGeom>
          <a:solidFill>
            <a:srgbClr val="E9F5F4"/>
          </a:solidFill>
          <a:ln w="12700">
            <a:solidFill>
              <a:srgbClr val="E9F5F4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037576" y="2788920"/>
            <a:ext cx="50292" cy="2331720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93608" y="3063240"/>
            <a:ext cx="30083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Production-Grade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8293608" y="3648456"/>
            <a:ext cx="2971800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Built with certified ID verification, e-signature, and secure payment gateways.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oundRect">
            <a:avLst>
              <a:gd name="adj" fmla="val 150000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74904"/>
            <a:ext cx="10058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284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CHALLENGE &amp; REQUIREMENTS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58368" y="795528"/>
            <a:ext cx="10835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Bridging the Emerald Aisle Experience to Branches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67512" y="151790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4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design requirements make counter-less pickup practical without new branch hardware.</a:t>
            </a:r>
            <a:endParaRPr lang="en-US" sz="1540" dirty="0"/>
          </a:p>
        </p:txBody>
      </p:sp>
      <p:sp>
        <p:nvSpPr>
          <p:cNvPr id="6" name="Shape 4"/>
          <p:cNvSpPr/>
          <p:nvPr/>
        </p:nvSpPr>
        <p:spPr>
          <a:xfrm>
            <a:off x="658368" y="6519672"/>
            <a:ext cx="10863072" cy="13716"/>
          </a:xfrm>
          <a:prstGeom prst="roundRect">
            <a:avLst>
              <a:gd name="adj" fmla="val 1000000"/>
            </a:avLst>
          </a:prstGeom>
          <a:solidFill>
            <a:srgbClr val="DBE5E3"/>
          </a:solidFill>
          <a:ln w="12700">
            <a:solidFill>
              <a:srgbClr val="DBE5E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7512" y="6583680"/>
            <a:ext cx="7315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8A99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DEVPALS  /  COUNTER-LESS CAR RENTAL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06424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8A99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58368" y="2514600"/>
            <a:ext cx="2706624" cy="2761488"/>
          </a:xfrm>
          <a:prstGeom prst="roundRect">
            <a:avLst>
              <a:gd name="adj" fmla="val 5405"/>
            </a:avLst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514600"/>
            <a:ext cx="50292" cy="2761488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2788920"/>
            <a:ext cx="22219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Software &amp; Mobile Only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14400" y="3374136"/>
            <a:ext cx="218541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4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SMS, WhatsApp, or email link opens mobile web flow; optional loyalty app.</a:t>
            </a:r>
            <a:endParaRPr lang="en-US" sz="1440" dirty="0"/>
          </a:p>
        </p:txBody>
      </p:sp>
      <p:sp>
        <p:nvSpPr>
          <p:cNvPr id="13" name="Shape 11"/>
          <p:cNvSpPr/>
          <p:nvPr/>
        </p:nvSpPr>
        <p:spPr>
          <a:xfrm>
            <a:off x="3547872" y="2514600"/>
            <a:ext cx="2706624" cy="2761488"/>
          </a:xfrm>
          <a:prstGeom prst="roundRect">
            <a:avLst>
              <a:gd name="adj" fmla="val 5405"/>
            </a:avLst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47872" y="2514600"/>
            <a:ext cx="50292" cy="2761488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803904" y="2788920"/>
            <a:ext cx="22219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Zero New Hardware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803904" y="3374136"/>
            <a:ext cx="218541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4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Customer phone camera captures ID; staff validate passes on existing phones.</a:t>
            </a:r>
            <a:endParaRPr lang="en-US" sz="1440" dirty="0"/>
          </a:p>
        </p:txBody>
      </p:sp>
      <p:sp>
        <p:nvSpPr>
          <p:cNvPr id="17" name="Shape 15"/>
          <p:cNvSpPr/>
          <p:nvPr/>
        </p:nvSpPr>
        <p:spPr>
          <a:xfrm>
            <a:off x="6437376" y="2514600"/>
            <a:ext cx="2706624" cy="2761488"/>
          </a:xfrm>
          <a:prstGeom prst="roundRect">
            <a:avLst>
              <a:gd name="adj" fmla="val 5405"/>
            </a:avLst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37376" y="2514600"/>
            <a:ext cx="50292" cy="2761488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693408" y="2788920"/>
            <a:ext cx="22219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Secure Verification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693408" y="3374136"/>
            <a:ext cx="218541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4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Certified license checks, selfie liveness, legal e-signature, and card tokenisation.</a:t>
            </a:r>
            <a:endParaRPr lang="en-US" sz="1440" dirty="0"/>
          </a:p>
        </p:txBody>
      </p:sp>
      <p:sp>
        <p:nvSpPr>
          <p:cNvPr id="21" name="Shape 19"/>
          <p:cNvSpPr/>
          <p:nvPr/>
        </p:nvSpPr>
        <p:spPr>
          <a:xfrm>
            <a:off x="9326880" y="2514600"/>
            <a:ext cx="2706624" cy="2761488"/>
          </a:xfrm>
          <a:prstGeom prst="roundRect">
            <a:avLst>
              <a:gd name="adj" fmla="val 5405"/>
            </a:avLst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26880" y="2514600"/>
            <a:ext cx="50292" cy="2761488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582912" y="2788920"/>
            <a:ext cx="22219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Counter-less Pickup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82912" y="3374136"/>
            <a:ext cx="218541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4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Assigned parking bay pushed to phone with digital gate pass &amp; phone-as-key.</a:t>
            </a:r>
            <a:endParaRPr lang="en-US" sz="14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oundRect">
            <a:avLst>
              <a:gd name="adj" fmla="val 150000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74904"/>
            <a:ext cx="10058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284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CUSTOMER JOURNEY  /  1–4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58368" y="795528"/>
            <a:ext cx="10835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Booking to Contract Execution in Minutes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67512" y="151790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4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customer completes eligibility and contractual steps before reaching the branch.</a:t>
            </a:r>
            <a:endParaRPr lang="en-US" sz="1540" dirty="0"/>
          </a:p>
        </p:txBody>
      </p:sp>
      <p:sp>
        <p:nvSpPr>
          <p:cNvPr id="6" name="Shape 4"/>
          <p:cNvSpPr/>
          <p:nvPr/>
        </p:nvSpPr>
        <p:spPr>
          <a:xfrm>
            <a:off x="658368" y="6519672"/>
            <a:ext cx="10863072" cy="13716"/>
          </a:xfrm>
          <a:prstGeom prst="roundRect">
            <a:avLst>
              <a:gd name="adj" fmla="val 1000000"/>
            </a:avLst>
          </a:prstGeom>
          <a:solidFill>
            <a:srgbClr val="DBE5E3"/>
          </a:solidFill>
          <a:ln w="12700">
            <a:solidFill>
              <a:srgbClr val="DBE5E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7512" y="6583680"/>
            <a:ext cx="7315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8A99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DEVPALS  /  COUNTER-LESS CAR RENTAL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06424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8A99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58368" y="2542032"/>
            <a:ext cx="2706624" cy="2788920"/>
          </a:xfrm>
          <a:prstGeom prst="roundRect">
            <a:avLst>
              <a:gd name="adj" fmla="val 5405"/>
            </a:avLst>
          </a:prstGeom>
          <a:solidFill>
            <a:srgbClr val="E9F5F4"/>
          </a:solidFill>
          <a:ln w="12700">
            <a:solidFill>
              <a:srgbClr val="E9F5F4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542032"/>
            <a:ext cx="50292" cy="2788920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2752344"/>
            <a:ext cx="22951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50B7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914400" y="3337560"/>
            <a:ext cx="22219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Invitation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914400" y="3849624"/>
            <a:ext cx="2185416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1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SMS/WhatsApp link sent in multiple languages after booking.</a:t>
            </a:r>
            <a:endParaRPr lang="en-US" sz="1410" dirty="0"/>
          </a:p>
        </p:txBody>
      </p:sp>
      <p:sp>
        <p:nvSpPr>
          <p:cNvPr id="14" name="Shape 12"/>
          <p:cNvSpPr/>
          <p:nvPr/>
        </p:nvSpPr>
        <p:spPr>
          <a:xfrm>
            <a:off x="3547872" y="2542032"/>
            <a:ext cx="2706624" cy="2788920"/>
          </a:xfrm>
          <a:prstGeom prst="roundRect">
            <a:avLst>
              <a:gd name="adj" fmla="val 5405"/>
            </a:avLst>
          </a:prstGeom>
          <a:solidFill>
            <a:srgbClr val="E9F5F4"/>
          </a:solidFill>
          <a:ln w="12700">
            <a:solidFill>
              <a:srgbClr val="E9F5F4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547872" y="2542032"/>
            <a:ext cx="50292" cy="2788920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785616" y="2752344"/>
            <a:ext cx="22951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50B7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3803904" y="3337560"/>
            <a:ext cx="22219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Identity &amp; License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3803904" y="3849624"/>
            <a:ext cx="2185416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1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Passport and driving license scanned via phone camera &amp; NFC.</a:t>
            </a:r>
            <a:endParaRPr lang="en-US" sz="1410" dirty="0"/>
          </a:p>
        </p:txBody>
      </p:sp>
      <p:sp>
        <p:nvSpPr>
          <p:cNvPr id="19" name="Shape 17"/>
          <p:cNvSpPr/>
          <p:nvPr/>
        </p:nvSpPr>
        <p:spPr>
          <a:xfrm>
            <a:off x="6437376" y="2542032"/>
            <a:ext cx="2706624" cy="2788920"/>
          </a:xfrm>
          <a:prstGeom prst="roundRect">
            <a:avLst>
              <a:gd name="adj" fmla="val 5405"/>
            </a:avLst>
          </a:prstGeom>
          <a:solidFill>
            <a:srgbClr val="E9F5F4"/>
          </a:solidFill>
          <a:ln w="12700">
            <a:solidFill>
              <a:srgbClr val="E9F5F4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37376" y="2542032"/>
            <a:ext cx="50292" cy="2788920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75120" y="2752344"/>
            <a:ext cx="22951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50B7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6693408" y="3337560"/>
            <a:ext cx="22219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Biometric Match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6693408" y="3849624"/>
            <a:ext cx="2185416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1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Risk-based selfie liveness check matches document photo.</a:t>
            </a:r>
            <a:endParaRPr lang="en-US" sz="1410" dirty="0"/>
          </a:p>
        </p:txBody>
      </p:sp>
      <p:sp>
        <p:nvSpPr>
          <p:cNvPr id="24" name="Shape 22"/>
          <p:cNvSpPr/>
          <p:nvPr/>
        </p:nvSpPr>
        <p:spPr>
          <a:xfrm>
            <a:off x="9326880" y="2542032"/>
            <a:ext cx="2706624" cy="2788920"/>
          </a:xfrm>
          <a:prstGeom prst="roundRect">
            <a:avLst>
              <a:gd name="adj" fmla="val 5405"/>
            </a:avLst>
          </a:prstGeom>
          <a:solidFill>
            <a:srgbClr val="E9F5F4"/>
          </a:solidFill>
          <a:ln w="12700">
            <a:solidFill>
              <a:srgbClr val="E9F5F4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326880" y="2542032"/>
            <a:ext cx="50292" cy="2788920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564624" y="2752344"/>
            <a:ext cx="22951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50B7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2600" dirty="0"/>
          </a:p>
        </p:txBody>
      </p:sp>
      <p:sp>
        <p:nvSpPr>
          <p:cNvPr id="27" name="Text 25"/>
          <p:cNvSpPr/>
          <p:nvPr/>
        </p:nvSpPr>
        <p:spPr>
          <a:xfrm>
            <a:off x="9582912" y="3337560"/>
            <a:ext cx="22219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Rules &amp; Contract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9582912" y="3849624"/>
            <a:ext cx="2185416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1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Automated eligibility checks and e-signed rental agreement.</a:t>
            </a:r>
            <a:endParaRPr lang="en-US" sz="14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oundRect">
            <a:avLst>
              <a:gd name="adj" fmla="val 150000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74904"/>
            <a:ext cx="10058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284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CUSTOMER JOURNEY  /  5–8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58368" y="795528"/>
            <a:ext cx="10835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Seamless Arrival, Gate Exit, and Return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67512" y="151790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4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Payment, pickup instructions, vehicle access, and return operate in one connected flow.</a:t>
            </a:r>
            <a:endParaRPr lang="en-US" sz="1540" dirty="0"/>
          </a:p>
        </p:txBody>
      </p:sp>
      <p:sp>
        <p:nvSpPr>
          <p:cNvPr id="6" name="Shape 4"/>
          <p:cNvSpPr/>
          <p:nvPr/>
        </p:nvSpPr>
        <p:spPr>
          <a:xfrm>
            <a:off x="658368" y="6519672"/>
            <a:ext cx="10863072" cy="13716"/>
          </a:xfrm>
          <a:prstGeom prst="roundRect">
            <a:avLst>
              <a:gd name="adj" fmla="val 1000000"/>
            </a:avLst>
          </a:prstGeom>
          <a:solidFill>
            <a:srgbClr val="DBE5E3"/>
          </a:solidFill>
          <a:ln w="12700">
            <a:solidFill>
              <a:srgbClr val="DBE5E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7512" y="6583680"/>
            <a:ext cx="7315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8A99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DEVPALS  /  COUNTER-LESS CAR RENTAL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06424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8A99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58368" y="2542032"/>
            <a:ext cx="2706624" cy="2788920"/>
          </a:xfrm>
          <a:prstGeom prst="roundRect">
            <a:avLst>
              <a:gd name="adj" fmla="val 5405"/>
            </a:avLst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542032"/>
            <a:ext cx="50292" cy="2788920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2752344"/>
            <a:ext cx="22951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50B7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914400" y="3337560"/>
            <a:ext cx="22219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Secure Payment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914400" y="3849624"/>
            <a:ext cx="2185416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1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Tokenised card on file and deposit pre-authorisation via gateway.</a:t>
            </a:r>
            <a:endParaRPr lang="en-US" sz="1410" dirty="0"/>
          </a:p>
        </p:txBody>
      </p:sp>
      <p:sp>
        <p:nvSpPr>
          <p:cNvPr id="14" name="Shape 12"/>
          <p:cNvSpPr/>
          <p:nvPr/>
        </p:nvSpPr>
        <p:spPr>
          <a:xfrm>
            <a:off x="3547872" y="2542032"/>
            <a:ext cx="2706624" cy="2788920"/>
          </a:xfrm>
          <a:prstGeom prst="roundRect">
            <a:avLst>
              <a:gd name="adj" fmla="val 5405"/>
            </a:avLst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547872" y="2542032"/>
            <a:ext cx="50292" cy="2788920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785616" y="2752344"/>
            <a:ext cx="22951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50B7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3803904" y="3337560"/>
            <a:ext cx="22219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Bay Assignment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3803904" y="3849624"/>
            <a:ext cx="2185416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1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Flight tracking pushes exact parking bay location upon arrival.</a:t>
            </a:r>
            <a:endParaRPr lang="en-US" sz="1410" dirty="0"/>
          </a:p>
        </p:txBody>
      </p:sp>
      <p:sp>
        <p:nvSpPr>
          <p:cNvPr id="19" name="Shape 17"/>
          <p:cNvSpPr/>
          <p:nvPr/>
        </p:nvSpPr>
        <p:spPr>
          <a:xfrm>
            <a:off x="6437376" y="2542032"/>
            <a:ext cx="2706624" cy="2788920"/>
          </a:xfrm>
          <a:prstGeom prst="roundRect">
            <a:avLst>
              <a:gd name="adj" fmla="val 5405"/>
            </a:avLst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37376" y="2542032"/>
            <a:ext cx="50292" cy="2788920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75120" y="2752344"/>
            <a:ext cx="22951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50B7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6693408" y="3337560"/>
            <a:ext cx="22219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Gate Pass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6693408" y="3849624"/>
            <a:ext cx="2185416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1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Wallet pass unlocks gate and starts connected vehicle via phone.</a:t>
            </a:r>
            <a:endParaRPr lang="en-US" sz="1410" dirty="0"/>
          </a:p>
        </p:txBody>
      </p:sp>
      <p:sp>
        <p:nvSpPr>
          <p:cNvPr id="24" name="Shape 22"/>
          <p:cNvSpPr/>
          <p:nvPr/>
        </p:nvSpPr>
        <p:spPr>
          <a:xfrm>
            <a:off x="9326880" y="2542032"/>
            <a:ext cx="2706624" cy="2788920"/>
          </a:xfrm>
          <a:prstGeom prst="roundRect">
            <a:avLst>
              <a:gd name="adj" fmla="val 5405"/>
            </a:avLst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326880" y="2542032"/>
            <a:ext cx="50292" cy="2788920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564624" y="2752344"/>
            <a:ext cx="22951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50B7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2600" dirty="0"/>
          </a:p>
        </p:txBody>
      </p:sp>
      <p:sp>
        <p:nvSpPr>
          <p:cNvPr id="27" name="Text 25"/>
          <p:cNvSpPr/>
          <p:nvPr/>
        </p:nvSpPr>
        <p:spPr>
          <a:xfrm>
            <a:off x="9582912" y="3337560"/>
            <a:ext cx="22219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Automated Return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9582912" y="3849624"/>
            <a:ext cx="2185416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1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Drop-off photo verification, telematics data, and instant e-receipts.</a:t>
            </a:r>
            <a:endParaRPr lang="en-US" sz="14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oundRect">
            <a:avLst>
              <a:gd name="adj" fmla="val 150000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74904"/>
            <a:ext cx="10058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284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SYSTEM ARCHITECTURE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58368" y="795528"/>
            <a:ext cx="10835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Cloud Platform, Six Robust Connections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67512" y="151790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4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external service sits behind a dedicated adapter, ensuring modular flexibility without disrupting core reservation systems.</a:t>
            </a:r>
            <a:endParaRPr lang="en-US" sz="1540" dirty="0"/>
          </a:p>
        </p:txBody>
      </p:sp>
      <p:sp>
        <p:nvSpPr>
          <p:cNvPr id="6" name="Shape 4"/>
          <p:cNvSpPr/>
          <p:nvPr/>
        </p:nvSpPr>
        <p:spPr>
          <a:xfrm>
            <a:off x="658368" y="6519672"/>
            <a:ext cx="10863072" cy="13716"/>
          </a:xfrm>
          <a:prstGeom prst="roundRect">
            <a:avLst>
              <a:gd name="adj" fmla="val 1000000"/>
            </a:avLst>
          </a:prstGeom>
          <a:solidFill>
            <a:srgbClr val="DBE5E3"/>
          </a:solidFill>
          <a:ln w="12700">
            <a:solidFill>
              <a:srgbClr val="DBE5E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7512" y="6583680"/>
            <a:ext cx="7315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8A99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DEVPALS  /  COUNTER-LESS CAR RENTAL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06424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8A99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58368" y="2423160"/>
            <a:ext cx="5376672" cy="2971800"/>
          </a:xfrm>
          <a:prstGeom prst="roundRect">
            <a:avLst>
              <a:gd name="adj" fmla="val 4615"/>
            </a:avLst>
          </a:prstGeom>
          <a:solidFill>
            <a:srgbClr val="284A44"/>
          </a:solidFill>
          <a:ln w="12700">
            <a:solidFill>
              <a:srgbClr val="284A44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552" y="2761488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E9C9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Check-in Platform (Cloud)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96696" y="3438144"/>
            <a:ext cx="45720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Journey Orchestration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Rules &amp; Eligibility Engine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Contract &amp; E-Signature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Gate Pass &amp; Digital Key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6272784" y="2423160"/>
            <a:ext cx="5257800" cy="2971800"/>
          </a:xfrm>
          <a:prstGeom prst="roundRect">
            <a:avLst>
              <a:gd name="adj" fmla="val 4615"/>
            </a:avLst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11112" y="2761488"/>
            <a:ext cx="4562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284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Connected Systems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620256" y="3429000"/>
            <a:ext cx="4517136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30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Identity: Certified document verification &amp; liveness</a:t>
            </a:r>
            <a:endParaRPr lang="en-US" sz="1530" dirty="0"/>
          </a:p>
          <a:p>
            <a:pPr marL="0" indent="0">
              <a:buNone/>
            </a:pPr>
            <a:r>
              <a:rPr lang="en-US" sz="1530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Payments: Secure tokenisation &amp; pre-auth</a:t>
            </a:r>
            <a:endParaRPr lang="en-US" sz="1530" dirty="0"/>
          </a:p>
          <a:p>
            <a:pPr marL="0" indent="0">
              <a:buNone/>
            </a:pPr>
            <a:r>
              <a:rPr lang="en-US" sz="1530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Vehicle Access: OEM connected-car APIs</a:t>
            </a:r>
            <a:endParaRPr lang="en-US" sz="1530" dirty="0"/>
          </a:p>
          <a:p>
            <a:pPr marL="0" indent="0">
              <a:buNone/>
            </a:pPr>
            <a:r>
              <a:rPr lang="en-US" sz="1530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System of Record: Company RMS integration</a:t>
            </a:r>
            <a:endParaRPr lang="en-US" sz="15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oundRect">
            <a:avLst>
              <a:gd name="adj" fmla="val 150000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74904"/>
            <a:ext cx="10058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284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SECURITY &amp; COMPLIANCE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58368" y="795528"/>
            <a:ext cx="10835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Enterprise-Grade Data Protection &amp; Legal Validity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67512" y="151790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4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Security, consent, and payment handling are designed into the workflow.</a:t>
            </a:r>
            <a:endParaRPr lang="en-US" sz="1540" dirty="0"/>
          </a:p>
        </p:txBody>
      </p:sp>
      <p:sp>
        <p:nvSpPr>
          <p:cNvPr id="6" name="Shape 4"/>
          <p:cNvSpPr/>
          <p:nvPr/>
        </p:nvSpPr>
        <p:spPr>
          <a:xfrm>
            <a:off x="658368" y="6519672"/>
            <a:ext cx="10863072" cy="13716"/>
          </a:xfrm>
          <a:prstGeom prst="roundRect">
            <a:avLst>
              <a:gd name="adj" fmla="val 1000000"/>
            </a:avLst>
          </a:prstGeom>
          <a:solidFill>
            <a:srgbClr val="DBE5E3"/>
          </a:solidFill>
          <a:ln w="12700">
            <a:solidFill>
              <a:srgbClr val="DBE5E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7512" y="6583680"/>
            <a:ext cx="7315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8A99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DEVPALS  /  COUNTER-LESS CAR RENTAL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06424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8A99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58368" y="2560320"/>
            <a:ext cx="3493008" cy="2761488"/>
          </a:xfrm>
          <a:prstGeom prst="roundRect">
            <a:avLst>
              <a:gd name="adj" fmla="val 5298"/>
            </a:avLst>
          </a:prstGeom>
          <a:solidFill>
            <a:srgbClr val="E9F5F4"/>
          </a:solidFill>
          <a:ln w="12700">
            <a:solidFill>
              <a:srgbClr val="E9F5F4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560320"/>
            <a:ext cx="50292" cy="2761488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2834640"/>
            <a:ext cx="30083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Privacy by Design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914400" y="3419856"/>
            <a:ext cx="2971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1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minimisation, strict encryption in transit and at rest, role-based access control, and complete audit logging.</a:t>
            </a:r>
            <a:endParaRPr lang="en-US" sz="1510" dirty="0"/>
          </a:p>
        </p:txBody>
      </p:sp>
      <p:sp>
        <p:nvSpPr>
          <p:cNvPr id="13" name="Shape 11"/>
          <p:cNvSpPr/>
          <p:nvPr/>
        </p:nvSpPr>
        <p:spPr>
          <a:xfrm>
            <a:off x="4343400" y="2560320"/>
            <a:ext cx="3493008" cy="2761488"/>
          </a:xfrm>
          <a:prstGeom prst="roundRect">
            <a:avLst>
              <a:gd name="adj" fmla="val 5298"/>
            </a:avLst>
          </a:prstGeom>
          <a:solidFill>
            <a:srgbClr val="E9F5F4"/>
          </a:solidFill>
          <a:ln w="12700">
            <a:solidFill>
              <a:srgbClr val="E9F5F4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43400" y="2560320"/>
            <a:ext cx="50292" cy="2761488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99432" y="2834640"/>
            <a:ext cx="30083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 E-Signatures</a:t>
            </a: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4599432" y="3419856"/>
            <a:ext cx="2971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1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Timestamped signed PDFs with signer identity bound directly to verified documents and tamper-evident audit trails.</a:t>
            </a:r>
            <a:endParaRPr lang="en-US" sz="1510" dirty="0"/>
          </a:p>
        </p:txBody>
      </p:sp>
      <p:sp>
        <p:nvSpPr>
          <p:cNvPr id="17" name="Shape 15"/>
          <p:cNvSpPr/>
          <p:nvPr/>
        </p:nvSpPr>
        <p:spPr>
          <a:xfrm>
            <a:off x="8037576" y="2560320"/>
            <a:ext cx="3493008" cy="2761488"/>
          </a:xfrm>
          <a:prstGeom prst="roundRect">
            <a:avLst>
              <a:gd name="adj" fmla="val 5298"/>
            </a:avLst>
          </a:prstGeom>
          <a:solidFill>
            <a:srgbClr val="E9F5F4"/>
          </a:solidFill>
          <a:ln w="12700">
            <a:solidFill>
              <a:srgbClr val="E9F5F4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037576" y="2560320"/>
            <a:ext cx="50292" cy="2761488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93608" y="2834640"/>
            <a:ext cx="30083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Minimal PCI Scope</a:t>
            </a:r>
            <a:endParaRPr lang="en-US" sz="1850" dirty="0"/>
          </a:p>
        </p:txBody>
      </p:sp>
      <p:sp>
        <p:nvSpPr>
          <p:cNvPr id="20" name="Text 18"/>
          <p:cNvSpPr/>
          <p:nvPr/>
        </p:nvSpPr>
        <p:spPr>
          <a:xfrm>
            <a:off x="8293608" y="3419856"/>
            <a:ext cx="2971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1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Hosted fields and secure tokenisation keep sensitive cardholder data entirely outside company and platform servers.</a:t>
            </a:r>
            <a:endParaRPr lang="en-US" sz="15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oundRect">
            <a:avLst>
              <a:gd name="adj" fmla="val 150000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74904"/>
            <a:ext cx="10058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284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IMPLEMENTATION PLAN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58368" y="795528"/>
            <a:ext cx="10835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Phases to Live Branch Deployment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67512" y="151790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4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phased rollout builds the MVP, validates real operations, then expands branch by branch.</a:t>
            </a:r>
            <a:endParaRPr lang="en-US" sz="1540" dirty="0"/>
          </a:p>
        </p:txBody>
      </p:sp>
      <p:sp>
        <p:nvSpPr>
          <p:cNvPr id="6" name="Shape 4"/>
          <p:cNvSpPr/>
          <p:nvPr/>
        </p:nvSpPr>
        <p:spPr>
          <a:xfrm>
            <a:off x="658368" y="6519672"/>
            <a:ext cx="10863072" cy="13716"/>
          </a:xfrm>
          <a:prstGeom prst="roundRect">
            <a:avLst>
              <a:gd name="adj" fmla="val 1000000"/>
            </a:avLst>
          </a:prstGeom>
          <a:solidFill>
            <a:srgbClr val="DBE5E3"/>
          </a:solidFill>
          <a:ln w="12700">
            <a:solidFill>
              <a:srgbClr val="DBE5E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7512" y="6583680"/>
            <a:ext cx="7315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8A99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DEVPALS  /  COUNTER-LESS CAR RENTAL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06424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8A99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58368" y="2578608"/>
            <a:ext cx="2706624" cy="2779776"/>
          </a:xfrm>
          <a:prstGeom prst="roundRect">
            <a:avLst>
              <a:gd name="adj" fmla="val 5405"/>
            </a:avLst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578608"/>
            <a:ext cx="50292" cy="2779776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2852928"/>
            <a:ext cx="22219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Discovery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914400" y="3438144"/>
            <a:ext cx="2185416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15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Workshops, RMS API review, fleet/gate audit, and KPI alignment.</a:t>
            </a:r>
            <a:endParaRPr lang="en-US" sz="1415" dirty="0"/>
          </a:p>
        </p:txBody>
      </p:sp>
      <p:sp>
        <p:nvSpPr>
          <p:cNvPr id="13" name="Text 11"/>
          <p:cNvSpPr/>
          <p:nvPr/>
        </p:nvSpPr>
        <p:spPr>
          <a:xfrm>
            <a:off x="914400" y="2788920"/>
            <a:ext cx="230428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60" b="1" dirty="0">
                <a:solidFill>
                  <a:srgbClr val="50B7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Weeks 1–3</a:t>
            </a:r>
            <a:endParaRPr lang="en-US" sz="1160" dirty="0"/>
          </a:p>
        </p:txBody>
      </p:sp>
      <p:sp>
        <p:nvSpPr>
          <p:cNvPr id="14" name="Shape 12"/>
          <p:cNvSpPr/>
          <p:nvPr/>
        </p:nvSpPr>
        <p:spPr>
          <a:xfrm>
            <a:off x="3547872" y="2578608"/>
            <a:ext cx="2706624" cy="2779776"/>
          </a:xfrm>
          <a:prstGeom prst="roundRect">
            <a:avLst>
              <a:gd name="adj" fmla="val 5405"/>
            </a:avLst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547872" y="2578608"/>
            <a:ext cx="50292" cy="2779776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03904" y="2852928"/>
            <a:ext cx="22219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MVP Build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3803904" y="3438144"/>
            <a:ext cx="2185416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15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Web check-in flow, e-sign, deposit hold, staff app, and RMS integration.</a:t>
            </a:r>
            <a:endParaRPr lang="en-US" sz="1415" dirty="0"/>
          </a:p>
        </p:txBody>
      </p:sp>
      <p:sp>
        <p:nvSpPr>
          <p:cNvPr id="18" name="Text 16"/>
          <p:cNvSpPr/>
          <p:nvPr/>
        </p:nvSpPr>
        <p:spPr>
          <a:xfrm>
            <a:off x="3803904" y="2788920"/>
            <a:ext cx="230428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60" b="1" dirty="0">
                <a:solidFill>
                  <a:srgbClr val="50B7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Weeks 4–19</a:t>
            </a:r>
            <a:endParaRPr lang="en-US" sz="1160" dirty="0"/>
          </a:p>
        </p:txBody>
      </p:sp>
      <p:sp>
        <p:nvSpPr>
          <p:cNvPr id="19" name="Shape 17"/>
          <p:cNvSpPr/>
          <p:nvPr/>
        </p:nvSpPr>
        <p:spPr>
          <a:xfrm>
            <a:off x="6437376" y="2578608"/>
            <a:ext cx="2706624" cy="2779776"/>
          </a:xfrm>
          <a:prstGeom prst="roundRect">
            <a:avLst>
              <a:gd name="adj" fmla="val 5405"/>
            </a:avLst>
          </a:prstGeom>
          <a:solidFill>
            <a:srgbClr val="E9F5F4"/>
          </a:solidFill>
          <a:ln w="10160">
            <a:solidFill>
              <a:srgbClr val="284A4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37376" y="2578608"/>
            <a:ext cx="50292" cy="2779776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93408" y="2852928"/>
            <a:ext cx="22219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Live Branch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6693408" y="3438144"/>
            <a:ext cx="2185416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15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Single branch pilot with real customers and weekly KPI review.</a:t>
            </a:r>
            <a:endParaRPr lang="en-US" sz="1415" dirty="0"/>
          </a:p>
        </p:txBody>
      </p:sp>
      <p:sp>
        <p:nvSpPr>
          <p:cNvPr id="23" name="Text 21"/>
          <p:cNvSpPr/>
          <p:nvPr/>
        </p:nvSpPr>
        <p:spPr>
          <a:xfrm>
            <a:off x="6693408" y="2788920"/>
            <a:ext cx="230428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60" b="1" dirty="0">
                <a:solidFill>
                  <a:srgbClr val="50B7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Weeks 20–27 (Pilot)</a:t>
            </a:r>
            <a:endParaRPr lang="en-US" sz="1160" dirty="0"/>
          </a:p>
        </p:txBody>
      </p:sp>
      <p:sp>
        <p:nvSpPr>
          <p:cNvPr id="24" name="Shape 22"/>
          <p:cNvSpPr/>
          <p:nvPr/>
        </p:nvSpPr>
        <p:spPr>
          <a:xfrm>
            <a:off x="9326880" y="2578608"/>
            <a:ext cx="2706624" cy="2779776"/>
          </a:xfrm>
          <a:prstGeom prst="roundRect">
            <a:avLst>
              <a:gd name="adj" fmla="val 5405"/>
            </a:avLst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326880" y="2578608"/>
            <a:ext cx="50292" cy="2779776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582912" y="2852928"/>
            <a:ext cx="22219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Scale-out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9582912" y="3438144"/>
            <a:ext cx="2185416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15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Branch-by-branch expansion, phone-as-key rollout, and support.</a:t>
            </a:r>
            <a:endParaRPr lang="en-US" sz="1415" dirty="0"/>
          </a:p>
        </p:txBody>
      </p:sp>
      <p:sp>
        <p:nvSpPr>
          <p:cNvPr id="28" name="Text 26"/>
          <p:cNvSpPr/>
          <p:nvPr/>
        </p:nvSpPr>
        <p:spPr>
          <a:xfrm>
            <a:off x="9582912" y="2788920"/>
            <a:ext cx="230428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60" b="1" dirty="0">
                <a:solidFill>
                  <a:srgbClr val="50B7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Ongoing</a:t>
            </a:r>
            <a:endParaRPr lang="en-US" sz="11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oundRect">
            <a:avLst>
              <a:gd name="adj" fmla="val 150000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74904"/>
            <a:ext cx="10058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kern="0" spc="170" dirty="0">
                <a:solidFill>
                  <a:srgbClr val="284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ENGAGEMENT &amp; NEXT STEPS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58368" y="795528"/>
            <a:ext cx="10835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Senior-Led Execution with Zero Management Overhead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67512" y="151790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4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Hands-on delivery from senior engineering and travel-tech specialists.</a:t>
            </a:r>
            <a:endParaRPr lang="en-US" sz="1540" dirty="0"/>
          </a:p>
        </p:txBody>
      </p:sp>
      <p:sp>
        <p:nvSpPr>
          <p:cNvPr id="6" name="Shape 4"/>
          <p:cNvSpPr/>
          <p:nvPr/>
        </p:nvSpPr>
        <p:spPr>
          <a:xfrm>
            <a:off x="658368" y="6519672"/>
            <a:ext cx="10863072" cy="13716"/>
          </a:xfrm>
          <a:prstGeom prst="roundRect">
            <a:avLst>
              <a:gd name="adj" fmla="val 1000000"/>
            </a:avLst>
          </a:prstGeom>
          <a:solidFill>
            <a:srgbClr val="DBE5E3"/>
          </a:solidFill>
          <a:ln w="12700">
            <a:solidFill>
              <a:srgbClr val="DBE5E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7512" y="6583680"/>
            <a:ext cx="7315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8A99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DEVPALS  /  COUNTER-LESS CAR RENTAL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064240" y="656539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8A99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58368" y="2514600"/>
            <a:ext cx="5349240" cy="2331720"/>
          </a:xfrm>
          <a:prstGeom prst="roundRect">
            <a:avLst>
              <a:gd name="adj" fmla="val 6275"/>
            </a:avLst>
          </a:prstGeom>
          <a:solidFill>
            <a:srgbClr val="E9F5F4"/>
          </a:solidFill>
          <a:ln w="12700">
            <a:solidFill>
              <a:srgbClr val="E9F5F4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514600"/>
            <a:ext cx="50292" cy="2331720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2788920"/>
            <a:ext cx="48646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Boutique Engineering Excellence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914400" y="3374136"/>
            <a:ext cx="4828032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Senior .NET engineers and travel-tech specialists partnering directly with your technical leadership team.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45352" y="2514600"/>
            <a:ext cx="5285232" cy="2331720"/>
          </a:xfrm>
          <a:prstGeom prst="roundRect">
            <a:avLst>
              <a:gd name="adj" fmla="val 6275"/>
            </a:avLst>
          </a:prstGeom>
          <a:solidFill>
            <a:srgbClr val="F5F7F8"/>
          </a:solidFill>
          <a:ln w="12700">
            <a:solidFill>
              <a:srgbClr val="F5F7F8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45352" y="2514600"/>
            <a:ext cx="50292" cy="2331720"/>
          </a:xfrm>
          <a:prstGeom prst="roundRect">
            <a:avLst>
              <a:gd name="adj" fmla="val 272727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01384" y="2788920"/>
            <a:ext cx="4800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Immediate Next Steps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501384" y="3374136"/>
            <a:ext cx="4764024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4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Technical workshop with IT &amp; operations leads</a:t>
            </a:r>
            <a:endParaRPr lang="en-US" sz="1540" dirty="0"/>
          </a:p>
          <a:p>
            <a:pPr marL="0" indent="0">
              <a:buNone/>
            </a:pPr>
            <a:r>
              <a:rPr lang="en-US" sz="154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RMS API review and fleet/model audit</a:t>
            </a:r>
            <a:endParaRPr lang="en-US" sz="1540" dirty="0"/>
          </a:p>
          <a:p>
            <a:pPr marL="0" indent="0">
              <a:buNone/>
            </a:pPr>
            <a:r>
              <a:rPr lang="en-US" sz="154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Discovery phase and firm MVP estimate</a:t>
            </a:r>
            <a:endParaRPr lang="en-US" sz="15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oundRect">
            <a:avLst>
              <a:gd name="adj" fmla="val 150000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4944" y="594360"/>
            <a:ext cx="107899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284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Ready to Launch Your Pilot?</a:t>
            </a:r>
            <a:endParaRPr lang="en-US" sz="3700" dirty="0"/>
          </a:p>
        </p:txBody>
      </p:sp>
      <p:sp>
        <p:nvSpPr>
          <p:cNvPr id="4" name="Shape 2"/>
          <p:cNvSpPr/>
          <p:nvPr/>
        </p:nvSpPr>
        <p:spPr>
          <a:xfrm>
            <a:off x="694944" y="1399032"/>
            <a:ext cx="10835640" cy="31090"/>
          </a:xfrm>
          <a:prstGeom prst="roundRect">
            <a:avLst>
              <a:gd name="adj" fmla="val 441171"/>
            </a:avLst>
          </a:prstGeom>
          <a:solidFill>
            <a:srgbClr val="50B7B3"/>
          </a:solidFill>
          <a:ln w="12700">
            <a:solidFill>
              <a:srgbClr val="50B7B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94944" y="1691640"/>
            <a:ext cx="107716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Partner with DevPals to eliminate counter queues and scale your branch check-in operations.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038469" y="2743200"/>
            <a:ext cx="5458968" cy="1188720"/>
          </a:xfrm>
          <a:prstGeom prst="roundRect">
            <a:avLst>
              <a:gd name="adj" fmla="val 11538"/>
            </a:avLst>
          </a:prstGeom>
          <a:solidFill>
            <a:srgbClr val="E9F5F4"/>
          </a:solidFill>
          <a:ln w="12700">
            <a:solidFill>
              <a:srgbClr val="E9F5F4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65164" y="3017520"/>
            <a:ext cx="4983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Alex Yankelevich · Managing Director, DevPals Ltd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312789" y="3437382"/>
            <a:ext cx="50109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65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alexy@devpals.co.uk  |  +44 20 4577 2892 (ext. 102)</a:t>
            </a:r>
            <a:endParaRPr lang="en-US" sz="1260" dirty="0"/>
          </a:p>
        </p:txBody>
      </p:sp>
      <p:sp>
        <p:nvSpPr>
          <p:cNvPr id="9" name="Text 7"/>
          <p:cNvSpPr/>
          <p:nvPr/>
        </p:nvSpPr>
        <p:spPr>
          <a:xfrm>
            <a:off x="704088" y="4224528"/>
            <a:ext cx="10698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We Need to Start Your Discovery: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713232" y="4754880"/>
            <a:ext cx="10789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30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API documentation or database export schema for your reservation system.</a:t>
            </a:r>
            <a:endParaRPr lang="en-US" sz="1530" dirty="0"/>
          </a:p>
          <a:p>
            <a:pPr marL="0" indent="0">
              <a:buNone/>
            </a:pPr>
            <a:r>
              <a:rPr lang="en-US" sz="1530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Historical booking and fleet makeup data (makes, model years).</a:t>
            </a:r>
            <a:endParaRPr lang="en-US" sz="1530" dirty="0"/>
          </a:p>
          <a:p>
            <a:pPr marL="0" indent="0">
              <a:buNone/>
            </a:pPr>
            <a:r>
              <a:rPr lang="en-US" sz="1530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 technical contact for API credential provisioning.</a:t>
            </a:r>
            <a:endParaRPr lang="en-US" sz="1530" dirty="0"/>
          </a:p>
          <a:p>
            <a:pPr marL="0" indent="0">
              <a:buNone/>
            </a:pPr>
            <a:r>
              <a:rPr lang="en-US" sz="1530" dirty="0">
                <a:solidFill>
                  <a:srgbClr val="20393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An operations lead for business rules validation and acceptance testing.</a:t>
            </a:r>
            <a:endParaRPr lang="en-US" sz="1530" dirty="0"/>
          </a:p>
        </p:txBody>
      </p:sp>
      <p:sp>
        <p:nvSpPr>
          <p:cNvPr id="11" name="Text 9"/>
          <p:cNvSpPr/>
          <p:nvPr/>
        </p:nvSpPr>
        <p:spPr>
          <a:xfrm>
            <a:off x="694944" y="6547104"/>
            <a:ext cx="73152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8A99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DEVPALS  /  COUNTER-LESS CAR RENTAL</a:t>
            </a:r>
            <a:endParaRPr lang="en-US" sz="8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B17F98C-9C8D-4B92-B272-74CC025ED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00" y="2754805"/>
            <a:ext cx="4018026" cy="9986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874</Words>
  <Application>Microsoft Office PowerPoint</Application>
  <PresentationFormat>Широкоэкранный</PresentationFormat>
  <Paragraphs>142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Counter-less Car Rental Solution Proposal</dc:title>
  <dc:subject>Counter-less Car Rental: Mobile Check-in Solution</dc:subject>
  <dc:creator>DevPals Ltd</dc:creator>
  <cp:lastModifiedBy>Alex Yankelevich</cp:lastModifiedBy>
  <cp:revision>2</cp:revision>
  <dcterms:created xsi:type="dcterms:W3CDTF">2026-10-28T17:50:12Z</dcterms:created>
  <dcterms:modified xsi:type="dcterms:W3CDTF">2026-10-28T17:54:58Z</dcterms:modified>
</cp:coreProperties>
</file>