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45ADB479-80FA-ACF1-4B8A-DEA7D9C976F0}">
          <p14:sldIdLst>
            <p14:sldId id="256"/>
          </p14:sldIdLst>
        </p14:section>
        <p14:section name="Problem &amp; Solution" id="{24969134-1FCB-1C4D-CD4A-B4499B6FFC4A}">
          <p14:sldIdLst>
            <p14:sldId id="257"/>
            <p14:sldId id="258"/>
          </p14:sldIdLst>
        </p14:section>
        <p14:section name="Product" id="{10ABBAB7-E377-A846-ED40-A7FB47FFC479}">
          <p14:sldIdLst>
            <p14:sldId id="259"/>
            <p14:sldId id="260"/>
          </p14:sldIdLst>
        </p14:section>
        <p14:section name="Value" id="{0ADA67D6-0BA3-44EF-A21D-A31D4182E040}">
          <p14:sldIdLst>
            <p14:sldId id="261"/>
          </p14:sldIdLst>
        </p14:section>
        <p14:section name="Configuration" id="{4141F00C-5E69-73B7-D091-FE46FA86BD1D}">
          <p14:sldIdLst>
            <p14:sldId id="262"/>
          </p14:sldIdLst>
        </p14:section>
        <p14:section name="ROI &amp; Rollout" id="{6AADC972-3245-7E48-FF86-A0348EB0A943}">
          <p14:sldIdLst>
            <p14:sldId id="263"/>
            <p14:sldId id="264"/>
          </p14:sldIdLst>
        </p14:section>
        <p14:section name="Next Steps" id="{ED3876C8-C129-B0E2-DC70-F831A8367712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7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205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C2F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4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3659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4"/>
                </a:solidFill>
              </a:rPr>
              <a:t>DevPals Ltd  ·  AutoRate AI™ Autonomous Yield Engine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dge"/>
          <p:cNvSpPr/>
          <p:nvPr/>
        </p:nvSpPr>
        <p:spPr>
          <a:xfrm>
            <a:off x="640080" y="685800"/>
            <a:ext cx="3200400" cy="3291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Badge text"/>
          <p:cNvSpPr txBox="1"/>
          <p:nvPr/>
        </p:nvSpPr>
        <p:spPr>
          <a:xfrm>
            <a:off x="640080" y="68580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accent3"/>
                </a:solidFill>
              </a:rPr>
              <a:t>DEVPALS · ENTERPRISE PITCH DECK</a:t>
            </a:r>
            <a:endParaRPr lang="en-US" sz="1100" dirty="0"/>
          </a:p>
        </p:txBody>
      </p:sp>
      <p:sp>
        <p:nvSpPr>
          <p:cNvPr id="4" name="Cover title"/>
          <p:cNvSpPr txBox="1"/>
          <p:nvPr/>
        </p:nvSpPr>
        <p:spPr>
          <a:xfrm>
            <a:off x="640080" y="11887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bg1"/>
                </a:solidFill>
              </a:rPr>
              <a:t>AutoRate AI™</a:t>
            </a:r>
            <a:endParaRPr lang="en-US" sz="5400" dirty="0"/>
          </a:p>
        </p:txBody>
      </p:sp>
      <p:sp>
        <p:nvSpPr>
          <p:cNvPr id="5" name="Cover subtitle"/>
          <p:cNvSpPr txBox="1"/>
          <p:nvPr/>
        </p:nvSpPr>
        <p:spPr>
          <a:xfrm>
            <a:off x="640080" y="214884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5"/>
                </a:solidFill>
              </a:rPr>
              <a:t>Rate &amp; Occupancy Optimization Tool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Autonomous Dynamic Yield Management for Travel and Tourism Industry</a:t>
            </a:r>
            <a:endParaRPr lang="en-US" sz="1800" dirty="0"/>
          </a:p>
        </p:txBody>
      </p:sp>
      <p:sp>
        <p:nvSpPr>
          <p:cNvPr id="6" name="Tagline"/>
          <p:cNvSpPr txBox="1"/>
          <p:nvPr/>
        </p:nvSpPr>
        <p:spPr>
          <a:xfrm>
            <a:off x="640080" y="30175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Scale outcomes, not headcount.</a:t>
            </a:r>
            <a:endParaRPr lang="en-US" sz="1800" dirty="0"/>
          </a:p>
        </p:txBody>
      </p:sp>
      <p:sp>
        <p:nvSpPr>
          <p:cNvPr id="7" name="Meta card"/>
          <p:cNvSpPr/>
          <p:nvPr/>
        </p:nvSpPr>
        <p:spPr>
          <a:xfrm>
            <a:off x="640080" y="3840480"/>
            <a:ext cx="7863840" cy="73152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8" name="Meta Author"/>
          <p:cNvSpPr txBox="1"/>
          <p:nvPr/>
        </p:nvSpPr>
        <p:spPr>
          <a:xfrm>
            <a:off x="868680" y="390448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Author: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Alex Yankelevich, Managing Director</a:t>
            </a:r>
            <a:endParaRPr lang="en-US" sz="1200" dirty="0"/>
          </a:p>
        </p:txBody>
      </p:sp>
      <p:sp>
        <p:nvSpPr>
          <p:cNvPr id="9" name="Meta Company"/>
          <p:cNvSpPr txBox="1"/>
          <p:nvPr/>
        </p:nvSpPr>
        <p:spPr>
          <a:xfrm>
            <a:off x="4206240" y="3904488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Company: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DevPals Ltd (London, UK)</a:t>
            </a:r>
            <a:endParaRPr lang="en-US" sz="1200" dirty="0"/>
          </a:p>
        </p:txBody>
      </p:sp>
      <p:sp>
        <p:nvSpPr>
          <p:cNvPr id="10" name="Meta Date"/>
          <p:cNvSpPr txBox="1"/>
          <p:nvPr/>
        </p:nvSpPr>
        <p:spPr>
          <a:xfrm>
            <a:off x="6903720" y="3904488"/>
            <a:ext cx="1463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Date: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October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01 · THE PROBLEM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Perishable Inventory &amp; Operational Latency</a:t>
            </a:r>
            <a:endParaRPr lang="en-US" sz="2600" dirty="0"/>
          </a:p>
        </p:txBody>
      </p:sp>
      <p:sp>
        <p:nvSpPr>
          <p:cNvPr id="5" name="Intro"/>
          <p:cNvSpPr txBox="1"/>
          <p:nvPr/>
        </p:nvSpPr>
        <p:spPr>
          <a:xfrm>
            <a:off x="457200" y="12801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Tour operators possess deep pricing intuition, but manual operations create severe structural bottlenecks:</a:t>
            </a:r>
            <a:endParaRPr lang="en-US" sz="1400" dirty="0"/>
          </a:p>
        </p:txBody>
      </p:sp>
      <p:sp>
        <p:nvSpPr>
          <p:cNvPr id="6" name="Card 1"/>
          <p:cNvSpPr/>
          <p:nvPr/>
        </p:nvSpPr>
        <p:spPr>
          <a:xfrm>
            <a:off x="45720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7" name="Number badge 1"/>
          <p:cNvSpPr/>
          <p:nvPr/>
        </p:nvSpPr>
        <p:spPr>
          <a:xfrm>
            <a:off x="64008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Number 1"/>
          <p:cNvSpPr txBox="1"/>
          <p:nvPr/>
        </p:nvSpPr>
        <p:spPr>
          <a:xfrm>
            <a:off x="64008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Card title 1"/>
          <p:cNvSpPr txBox="1"/>
          <p:nvPr/>
        </p:nvSpPr>
        <p:spPr>
          <a:xfrm>
            <a:off x="64008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Perishable Inventory Bleed</a:t>
            </a:r>
            <a:endParaRPr lang="en-US" sz="1600" dirty="0"/>
          </a:p>
        </p:txBody>
      </p:sp>
      <p:sp>
        <p:nvSpPr>
          <p:cNvPr id="10" name="Card body 1"/>
          <p:cNvSpPr txBox="1"/>
          <p:nvPr/>
        </p:nvSpPr>
        <p:spPr>
          <a:xfrm>
            <a:off x="64008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Tour seats, hotel blocks, and charter flights have zero value once departure passes. Every delayed adjustment means permanent margin decay.</a:t>
            </a:r>
            <a:endParaRPr lang="en-US" sz="1400" dirty="0"/>
          </a:p>
        </p:txBody>
      </p:sp>
      <p:sp>
        <p:nvSpPr>
          <p:cNvPr id="11" name="Card 2"/>
          <p:cNvSpPr/>
          <p:nvPr/>
        </p:nvSpPr>
        <p:spPr>
          <a:xfrm>
            <a:off x="324612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2" name="Number badge 2"/>
          <p:cNvSpPr/>
          <p:nvPr/>
        </p:nvSpPr>
        <p:spPr>
          <a:xfrm>
            <a:off x="342900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3" name="Number 2"/>
          <p:cNvSpPr txBox="1"/>
          <p:nvPr/>
        </p:nvSpPr>
        <p:spPr>
          <a:xfrm>
            <a:off x="342900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Card title 2"/>
          <p:cNvSpPr txBox="1"/>
          <p:nvPr/>
        </p:nvSpPr>
        <p:spPr>
          <a:xfrm>
            <a:off x="342900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Office-Hour Latency</a:t>
            </a:r>
            <a:endParaRPr lang="en-US" sz="1600" dirty="0"/>
          </a:p>
        </p:txBody>
      </p:sp>
      <p:sp>
        <p:nvSpPr>
          <p:cNvPr id="15" name="Card body 2"/>
          <p:cNvSpPr txBox="1"/>
          <p:nvPr/>
        </p:nvSpPr>
        <p:spPr>
          <a:xfrm>
            <a:off x="342900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Thousands of departures, hundreds of destinations, and a pricing team of 2-3. Bookings spike Friday night; cancellations hit Saturday. Monday is too late.</a:t>
            </a:r>
            <a:endParaRPr lang="en-US" sz="1400" dirty="0"/>
          </a:p>
        </p:txBody>
      </p:sp>
      <p:sp>
        <p:nvSpPr>
          <p:cNvPr id="16" name="Card 3"/>
          <p:cNvSpPr/>
          <p:nvPr/>
        </p:nvSpPr>
        <p:spPr>
          <a:xfrm>
            <a:off x="603504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7" name="Number badge 3"/>
          <p:cNvSpPr/>
          <p:nvPr/>
        </p:nvSpPr>
        <p:spPr>
          <a:xfrm>
            <a:off x="621792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8" name="Number 3"/>
          <p:cNvSpPr txBox="1"/>
          <p:nvPr/>
        </p:nvSpPr>
        <p:spPr>
          <a:xfrm>
            <a:off x="621792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Card title 3"/>
          <p:cNvSpPr txBox="1"/>
          <p:nvPr/>
        </p:nvSpPr>
        <p:spPr>
          <a:xfrm>
            <a:off x="621792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Release Horizon Penalties</a:t>
            </a:r>
            <a:endParaRPr lang="en-US" sz="1600" dirty="0"/>
          </a:p>
        </p:txBody>
      </p:sp>
      <p:sp>
        <p:nvSpPr>
          <p:cNvPr id="20" name="Card body 3"/>
          <p:cNvSpPr txBox="1"/>
          <p:nvPr/>
        </p:nvSpPr>
        <p:spPr>
          <a:xfrm>
            <a:off x="621792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Supplier allotments demand strict occupancy thresholds. Spotting underperformance too late leaves deep panic-discounting as the only tool.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02 · THE SOLUTION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Autonomous Algorithmic Co-Pilot</a:t>
            </a:r>
            <a:endParaRPr lang="en-US" sz="2600" dirty="0"/>
          </a:p>
        </p:txBody>
      </p:sp>
      <p:sp>
        <p:nvSpPr>
          <p:cNvPr id="5" name="Intro"/>
          <p:cNvSpPr txBox="1"/>
          <p:nvPr/>
        </p:nvSpPr>
        <p:spPr>
          <a:xfrm>
            <a:off x="457200" y="12801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DevPals AutoRate AI™ is an enterprise-grade yield engine that continuously monitors pickup velocity, supplier commitments, and market demand 24/7.</a:t>
            </a:r>
            <a:endParaRPr lang="en-US" sz="1400" dirty="0"/>
          </a:p>
        </p:txBody>
      </p:sp>
      <p:sp>
        <p:nvSpPr>
          <p:cNvPr id="6" name="Card 1"/>
          <p:cNvSpPr/>
          <p:nvPr/>
        </p:nvSpPr>
        <p:spPr>
          <a:xfrm>
            <a:off x="45720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7" name="Number badge 1"/>
          <p:cNvSpPr/>
          <p:nvPr/>
        </p:nvSpPr>
        <p:spPr>
          <a:xfrm>
            <a:off x="64008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Number 1"/>
          <p:cNvSpPr txBox="1"/>
          <p:nvPr/>
        </p:nvSpPr>
        <p:spPr>
          <a:xfrm>
            <a:off x="64008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Card title 1"/>
          <p:cNvSpPr txBox="1"/>
          <p:nvPr/>
        </p:nvSpPr>
        <p:spPr>
          <a:xfrm>
            <a:off x="64008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24/7 Monitoring</a:t>
            </a:r>
            <a:endParaRPr lang="en-US" sz="1600" dirty="0"/>
          </a:p>
        </p:txBody>
      </p:sp>
      <p:sp>
        <p:nvSpPr>
          <p:cNvPr id="10" name="Card body 1"/>
          <p:cNvSpPr txBox="1"/>
          <p:nvPr/>
        </p:nvSpPr>
        <p:spPr>
          <a:xfrm>
            <a:off x="64008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Every tour and departure is tracked across weekends, holidays, and evening demand spikes, without expanding headcount.</a:t>
            </a:r>
            <a:endParaRPr lang="en-US" sz="1400" dirty="0"/>
          </a:p>
        </p:txBody>
      </p:sp>
      <p:sp>
        <p:nvSpPr>
          <p:cNvPr id="11" name="Card 2"/>
          <p:cNvSpPr/>
          <p:nvPr/>
        </p:nvSpPr>
        <p:spPr>
          <a:xfrm>
            <a:off x="324612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2" name="Number badge 2"/>
          <p:cNvSpPr/>
          <p:nvPr/>
        </p:nvSpPr>
        <p:spPr>
          <a:xfrm>
            <a:off x="342900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3" name="Number 2"/>
          <p:cNvSpPr txBox="1"/>
          <p:nvPr/>
        </p:nvSpPr>
        <p:spPr>
          <a:xfrm>
            <a:off x="342900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Card title 2"/>
          <p:cNvSpPr txBox="1"/>
          <p:nvPr/>
        </p:nvSpPr>
        <p:spPr>
          <a:xfrm>
            <a:off x="342900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HITL Governance Control</a:t>
            </a:r>
            <a:endParaRPr lang="en-US" sz="1600" dirty="0"/>
          </a:p>
        </p:txBody>
      </p:sp>
      <p:sp>
        <p:nvSpPr>
          <p:cNvPr id="15" name="Card body 2"/>
          <p:cNvSpPr txBox="1"/>
          <p:nvPr/>
        </p:nvSpPr>
        <p:spPr>
          <a:xfrm>
            <a:off x="342900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Operators keep ultimate authority with 3 governance modes, from advisory recommendations to fully automated execution.</a:t>
            </a:r>
            <a:endParaRPr lang="en-US" sz="1400" dirty="0"/>
          </a:p>
        </p:txBody>
      </p:sp>
      <p:sp>
        <p:nvSpPr>
          <p:cNvPr id="16" name="Card 3"/>
          <p:cNvSpPr/>
          <p:nvPr/>
        </p:nvSpPr>
        <p:spPr>
          <a:xfrm>
            <a:off x="603504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7" name="Number badge 3"/>
          <p:cNvSpPr/>
          <p:nvPr/>
        </p:nvSpPr>
        <p:spPr>
          <a:xfrm>
            <a:off x="621792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8" name="Number 3"/>
          <p:cNvSpPr txBox="1"/>
          <p:nvPr/>
        </p:nvSpPr>
        <p:spPr>
          <a:xfrm>
            <a:off x="621792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Card title 3"/>
          <p:cNvSpPr txBox="1"/>
          <p:nvPr/>
        </p:nvSpPr>
        <p:spPr>
          <a:xfrm>
            <a:off x="621792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Algorithmic Guardrails</a:t>
            </a:r>
            <a:endParaRPr lang="en-US" sz="1600" dirty="0"/>
          </a:p>
        </p:txBody>
      </p:sp>
      <p:sp>
        <p:nvSpPr>
          <p:cNvPr id="20" name="Card body 3"/>
          <p:cNvSpPr txBox="1"/>
          <p:nvPr/>
        </p:nvSpPr>
        <p:spPr>
          <a:xfrm>
            <a:off x="621792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Every price change stays within preset min/max floors and ceilings, with plain-English audit trails and 1-click rollbacks.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03 · INTELLIGENCE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Price Signals: What Drives the Yield Engine</a:t>
            </a:r>
            <a:endParaRPr lang="en-US" sz="2600" dirty="0"/>
          </a:p>
        </p:txBody>
      </p:sp>
      <p:graphicFrame>
        <p:nvGraphicFramePr>
          <p:cNvPr id="5" name="Price signal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Signal</a:t>
                      </a:r>
                      <a:endParaRPr lang="en-US" sz="13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System Metric</a:t>
                      </a:r>
                      <a:endParaRPr lang="en-US" sz="13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Algorithmic Reaction</a:t>
                      </a:r>
                      <a:endParaRPr lang="en-US" sz="13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Release Horizon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Time left before allotment blocks must be paid or released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Behind plan → small, early risk-mitigation discounts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YoY Pacing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Net bookings today vs. same calendar day last year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Ahead → price up; Behind → price down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Allocation Burn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Group cancellations &amp; expected fill rates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Group cancel → quick, targeted re-fill discount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Cost-Passthrough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Live airfare &amp; DMC supplier cost shifts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Cost up → block discounting; cost passed through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Demand Spikes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Source market bank holidays &amp; long weekends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Demand incoming → anticipatory yield uplift</a:t>
                      </a:r>
                      <a:endParaRPr lang="en-US" sz="1200" dirty="0"/>
                    </a:p>
                  </a:txBody>
                  <a:tcPr marL="109728" marR="109728" marT="64008" marB="64008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04 · CONTROL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Governance: 3 HITL (Human-in-the-Loop) Modes</a:t>
            </a:r>
            <a:endParaRPr lang="en-US" sz="2600" dirty="0"/>
          </a:p>
        </p:txBody>
      </p:sp>
      <p:sp>
        <p:nvSpPr>
          <p:cNvPr id="5" name="Intro"/>
          <p:cNvSpPr txBox="1"/>
          <p:nvPr/>
        </p:nvSpPr>
        <p:spPr>
          <a:xfrm>
            <a:off x="457200" y="12801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Switch between control tiers dynamically, tour by tour, with complete operational confidence:</a:t>
            </a:r>
            <a:endParaRPr lang="en-US" sz="1400" dirty="0"/>
          </a:p>
        </p:txBody>
      </p:sp>
      <p:sp>
        <p:nvSpPr>
          <p:cNvPr id="6" name="Card 1"/>
          <p:cNvSpPr/>
          <p:nvPr/>
        </p:nvSpPr>
        <p:spPr>
          <a:xfrm>
            <a:off x="45720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7" name="Number badge 1"/>
          <p:cNvSpPr/>
          <p:nvPr/>
        </p:nvSpPr>
        <p:spPr>
          <a:xfrm>
            <a:off x="64008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Number 1"/>
          <p:cNvSpPr txBox="1"/>
          <p:nvPr/>
        </p:nvSpPr>
        <p:spPr>
          <a:xfrm>
            <a:off x="64008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Card title 1"/>
          <p:cNvSpPr txBox="1"/>
          <p:nvPr/>
        </p:nvSpPr>
        <p:spPr>
          <a:xfrm>
            <a:off x="64008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Advisory Mode</a:t>
            </a:r>
            <a:endParaRPr lang="en-US" sz="1600" dirty="0"/>
          </a:p>
        </p:txBody>
      </p:sp>
      <p:sp>
        <p:nvSpPr>
          <p:cNvPr id="10" name="Card body 1"/>
          <p:cNvSpPr txBox="1"/>
          <p:nvPr/>
        </p:nvSpPr>
        <p:spPr>
          <a:xfrm>
            <a:off x="64008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Human in the loop: the system generates recommendation cards with plain-English justifications. Managers click Approve or Reject.</a:t>
            </a:r>
            <a:endParaRPr lang="en-US" sz="1400" dirty="0"/>
          </a:p>
        </p:txBody>
      </p:sp>
      <p:sp>
        <p:nvSpPr>
          <p:cNvPr id="11" name="Card 2"/>
          <p:cNvSpPr/>
          <p:nvPr/>
        </p:nvSpPr>
        <p:spPr>
          <a:xfrm>
            <a:off x="324612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2" name="Number badge 2"/>
          <p:cNvSpPr/>
          <p:nvPr/>
        </p:nvSpPr>
        <p:spPr>
          <a:xfrm>
            <a:off x="342900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3" name="Number 2"/>
          <p:cNvSpPr txBox="1"/>
          <p:nvPr/>
        </p:nvSpPr>
        <p:spPr>
          <a:xfrm>
            <a:off x="342900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Card title 2"/>
          <p:cNvSpPr txBox="1"/>
          <p:nvPr/>
        </p:nvSpPr>
        <p:spPr>
          <a:xfrm>
            <a:off x="342900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Managed Mode</a:t>
            </a:r>
            <a:endParaRPr lang="en-US" sz="1600" dirty="0"/>
          </a:p>
        </p:txBody>
      </p:sp>
      <p:sp>
        <p:nvSpPr>
          <p:cNvPr id="15" name="Card body 2"/>
          <p:cNvSpPr txBox="1"/>
          <p:nvPr/>
        </p:nvSpPr>
        <p:spPr>
          <a:xfrm>
            <a:off x="342900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Recommended start: price changes apply instantly to the live dashboard. Any team member can review logs and trigger a 1-click rollback.</a:t>
            </a:r>
            <a:endParaRPr lang="en-US" sz="1400" dirty="0"/>
          </a:p>
        </p:txBody>
      </p:sp>
      <p:sp>
        <p:nvSpPr>
          <p:cNvPr id="16" name="Card 3"/>
          <p:cNvSpPr/>
          <p:nvPr/>
        </p:nvSpPr>
        <p:spPr>
          <a:xfrm>
            <a:off x="603504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7" name="Number badge 3"/>
          <p:cNvSpPr/>
          <p:nvPr/>
        </p:nvSpPr>
        <p:spPr>
          <a:xfrm>
            <a:off x="6217920" y="205740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8" name="Number 3"/>
          <p:cNvSpPr txBox="1"/>
          <p:nvPr/>
        </p:nvSpPr>
        <p:spPr>
          <a:xfrm>
            <a:off x="6217920" y="2057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Card title 3"/>
          <p:cNvSpPr txBox="1"/>
          <p:nvPr/>
        </p:nvSpPr>
        <p:spPr>
          <a:xfrm>
            <a:off x="6217920" y="25328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Autonomous Mode</a:t>
            </a:r>
            <a:endParaRPr lang="en-US" sz="1600" dirty="0"/>
          </a:p>
        </p:txBody>
      </p:sp>
      <p:sp>
        <p:nvSpPr>
          <p:cNvPr id="20" name="Card body 3"/>
          <p:cNvSpPr txBox="1"/>
          <p:nvPr/>
        </p:nvSpPr>
        <p:spPr>
          <a:xfrm>
            <a:off x="6217920" y="2898648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Fully automated: rules execute 24/7 (nights &amp; weekends), strictly bound by hard min/max guardrails.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05 · RESULTS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Proof of Value: Simulated Portfolio Uplift</a:t>
            </a:r>
            <a:endParaRPr lang="en-US" sz="2600" dirty="0"/>
          </a:p>
        </p:txBody>
      </p:sp>
      <p:graphicFrame>
        <p:nvGraphicFramePr>
          <p:cNvPr id="7" name="Proof of valu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Route / Scenario</a:t>
                      </a:r>
                      <a:endParaRPr lang="en-US" sz="13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Manual Pricing Challenge</a:t>
                      </a:r>
                      <a:endParaRPr lang="en-US" sz="13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A4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AutoRate AI™ Result</a:t>
                      </a:r>
                      <a:endParaRPr lang="en-US" sz="13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4A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Cork → Málaga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15-seat group cancels overnight before the weekend; manager reacts days later.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2D4A44"/>
                          </a:solidFill>
                        </a:rPr>
                        <a:t>+33.0% Revenue Uplift</a:t>
                      </a:r>
                      <a:endParaRPr lang="en-US" sz="1200" dirty="0"/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Immediate reallocation &amp; yield capture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Dublin → Tenerife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Friday evening booking surge captured only on Monday morning.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2D4A44"/>
                          </a:solidFill>
                        </a:rPr>
                        <a:t>+8.4% Revenue Uplift</a:t>
                      </a:r>
                      <a:endParaRPr lang="en-US" sz="1200" dirty="0"/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Instant capture of demand elasticity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2624"/>
                          </a:solidFill>
                        </a:rPr>
                        <a:t>Galway → Crete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Sales lag for weeks; manual fix results in a −20% panic-cut.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2D4A44"/>
                          </a:solidFill>
                        </a:rPr>
                        <a:t>+7.8% Revenue Uplift</a:t>
                      </a:r>
                      <a:endParaRPr lang="en-US" sz="1200" dirty="0"/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2624"/>
                          </a:solidFill>
                        </a:rPr>
                        <a:t>Gradual, optimized step-down pricing</a:t>
                      </a:r>
                      <a:endParaRPr lang="en-US" sz="1200" dirty="0"/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1E0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Footnote"/>
          <p:cNvSpPr txBox="1"/>
          <p:nvPr/>
        </p:nvSpPr>
        <p:spPr>
          <a:xfrm>
            <a:off x="457200" y="41605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4"/>
                </a:solidFill>
              </a:rPr>
              <a:t>Note: simulated baseline scenarios illustrating mechanism efficiency. Actual results are validated during a 14-day risk-free sandbox pilot against historical portfolio data.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06 · CONFIGURATION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Business Rules &amp; Ready-Made Templates</a:t>
            </a:r>
            <a:endParaRPr lang="en-US" sz="2600" dirty="0"/>
          </a:p>
        </p:txBody>
      </p:sp>
      <p:sp>
        <p:nvSpPr>
          <p:cNvPr id="5" name="Rule engine intro"/>
          <p:cNvSpPr txBox="1"/>
          <p:nvPr/>
        </p:nvSpPr>
        <p:spPr>
          <a:xfrm>
            <a:off x="457200" y="128016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Hierarchical Rule Engine: </a:t>
            </a:r>
            <a:r>
              <a:rPr lang="en-US" sz="1400" dirty="0">
                <a:solidFill>
                  <a:schemeClr val="tx1"/>
                </a:solidFill>
              </a:rPr>
              <a:t>the most specific rule always takes precedence. Hard guardrails (min/max price boundaries and product rules) can never be overridden by automated algorithms.</a:t>
            </a:r>
            <a:endParaRPr lang="en-US" sz="1400" dirty="0"/>
          </a:p>
        </p:txBody>
      </p:sp>
      <p:sp>
        <p:nvSpPr>
          <p:cNvPr id="6" name="Card 1"/>
          <p:cNvSpPr/>
          <p:nvPr/>
        </p:nvSpPr>
        <p:spPr>
          <a:xfrm>
            <a:off x="457200" y="2194560"/>
            <a:ext cx="4023360" cy="219456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7" name="Number badge 1"/>
          <p:cNvSpPr/>
          <p:nvPr/>
        </p:nvSpPr>
        <p:spPr>
          <a:xfrm>
            <a:off x="685800" y="242316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Number 1"/>
          <p:cNvSpPr txBox="1"/>
          <p:nvPr/>
        </p:nvSpPr>
        <p:spPr>
          <a:xfrm>
            <a:off x="685800" y="2423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Card title 1"/>
          <p:cNvSpPr txBox="1"/>
          <p:nvPr/>
        </p:nvSpPr>
        <p:spPr>
          <a:xfrm>
            <a:off x="685800" y="29260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Hot-Pacing &amp; Slow-Pacing Templates</a:t>
            </a:r>
            <a:endParaRPr lang="en-US" sz="1600" dirty="0"/>
          </a:p>
        </p:txBody>
      </p:sp>
      <p:sp>
        <p:nvSpPr>
          <p:cNvPr id="10" name="Card body 1"/>
          <p:cNvSpPr txBox="1"/>
          <p:nvPr/>
        </p:nvSpPr>
        <p:spPr>
          <a:xfrm>
            <a:off x="685800" y="333756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Automatically step up prices when booking velocity exceeds benchmarks, or trigger controlled yield adjustments when departures lag.</a:t>
            </a:r>
            <a:endParaRPr lang="en-US" sz="1400" dirty="0"/>
          </a:p>
        </p:txBody>
      </p:sp>
      <p:sp>
        <p:nvSpPr>
          <p:cNvPr id="11" name="Card 2"/>
          <p:cNvSpPr/>
          <p:nvPr/>
        </p:nvSpPr>
        <p:spPr>
          <a:xfrm>
            <a:off x="4663440" y="2194560"/>
            <a:ext cx="4023360" cy="219456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2" name="Number badge 2"/>
          <p:cNvSpPr/>
          <p:nvPr/>
        </p:nvSpPr>
        <p:spPr>
          <a:xfrm>
            <a:off x="4892040" y="2423160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3" name="Number 2"/>
          <p:cNvSpPr txBox="1"/>
          <p:nvPr/>
        </p:nvSpPr>
        <p:spPr>
          <a:xfrm>
            <a:off x="4892040" y="2423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Card title 2"/>
          <p:cNvSpPr txBox="1"/>
          <p:nvPr/>
        </p:nvSpPr>
        <p:spPr>
          <a:xfrm>
            <a:off x="4892040" y="29260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Cancellation Hedge &amp; Airfare</a:t>
            </a:r>
            <a:endParaRPr lang="en-US" sz="1600" dirty="0"/>
          </a:p>
        </p:txBody>
      </p:sp>
      <p:sp>
        <p:nvSpPr>
          <p:cNvPr id="15" name="Card body 2"/>
          <p:cNvSpPr txBox="1"/>
          <p:nvPr/>
        </p:nvSpPr>
        <p:spPr>
          <a:xfrm>
            <a:off x="4892040" y="333756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Rapid promotional pricing to refill allotment blocks after unexpected cancellations, paired with live carrier tariff adjustments.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07 · ROI &amp; VALUE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Quantifying the Cost of Inaction</a:t>
            </a:r>
            <a:endParaRPr lang="en-US" sz="2600" dirty="0"/>
          </a:p>
        </p:txBody>
      </p:sp>
      <p:sp>
        <p:nvSpPr>
          <p:cNvPr id="5" name="Intro"/>
          <p:cNvSpPr txBox="1"/>
          <p:nvPr/>
        </p:nvSpPr>
        <p:spPr>
          <a:xfrm>
            <a:off x="457200" y="12801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What manual pricing and operational latency cost mid-sized tour operators annually:</a:t>
            </a:r>
            <a:endParaRPr lang="en-US" sz="1400" dirty="0"/>
          </a:p>
        </p:txBody>
      </p:sp>
      <p:sp>
        <p:nvSpPr>
          <p:cNvPr id="6" name="Stat card 1"/>
          <p:cNvSpPr/>
          <p:nvPr/>
        </p:nvSpPr>
        <p:spPr>
          <a:xfrm>
            <a:off x="45720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7" name="Stat 1"/>
          <p:cNvSpPr txBox="1"/>
          <p:nvPr/>
        </p:nvSpPr>
        <p:spPr>
          <a:xfrm>
            <a:off x="640080" y="205740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8.6%</a:t>
            </a:r>
            <a:endParaRPr lang="en-US" sz="4800" dirty="0"/>
          </a:p>
        </p:txBody>
      </p:sp>
      <p:sp>
        <p:nvSpPr>
          <p:cNvPr id="8" name="Stat label 1"/>
          <p:cNvSpPr txBox="1"/>
          <p:nvPr/>
        </p:nvSpPr>
        <p:spPr>
          <a:xfrm>
            <a:off x="640080" y="28803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Revenue Potential</a:t>
            </a:r>
            <a:endParaRPr lang="en-US" sz="1600" dirty="0"/>
          </a:p>
        </p:txBody>
      </p:sp>
      <p:sp>
        <p:nvSpPr>
          <p:cNvPr id="9" name="Stat body 1"/>
          <p:cNvSpPr txBox="1"/>
          <p:nvPr/>
        </p:nvSpPr>
        <p:spPr>
          <a:xfrm>
            <a:off x="640080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Total yearly revenue left on the table due to static pricing models and delayed reaction times.</a:t>
            </a:r>
            <a:endParaRPr lang="en-US" sz="1400" dirty="0"/>
          </a:p>
        </p:txBody>
      </p:sp>
      <p:sp>
        <p:nvSpPr>
          <p:cNvPr id="10" name="Stat card 2"/>
          <p:cNvSpPr/>
          <p:nvPr/>
        </p:nvSpPr>
        <p:spPr>
          <a:xfrm>
            <a:off x="324612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1" name="Stat 2"/>
          <p:cNvSpPr txBox="1"/>
          <p:nvPr/>
        </p:nvSpPr>
        <p:spPr>
          <a:xfrm>
            <a:off x="3429000" y="205740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5,200</a:t>
            </a:r>
            <a:endParaRPr lang="en-US" sz="4800" dirty="0"/>
          </a:p>
        </p:txBody>
      </p:sp>
      <p:sp>
        <p:nvSpPr>
          <p:cNvPr id="12" name="Stat label 2"/>
          <p:cNvSpPr txBox="1"/>
          <p:nvPr/>
        </p:nvSpPr>
        <p:spPr>
          <a:xfrm>
            <a:off x="3429000" y="28803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Hours Saved per Year</a:t>
            </a:r>
            <a:endParaRPr lang="en-US" sz="1600" dirty="0"/>
          </a:p>
        </p:txBody>
      </p:sp>
      <p:sp>
        <p:nvSpPr>
          <p:cNvPr id="13" name="Stat body 2"/>
          <p:cNvSpPr txBox="1"/>
          <p:nvPr/>
        </p:nvSpPr>
        <p:spPr>
          <a:xfrm>
            <a:off x="3429000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Eliminates routine manual price checks across 50 tours (50 tours × 2 hrs/week × 52 weeks).</a:t>
            </a:r>
            <a:endParaRPr lang="en-US" sz="1400" dirty="0"/>
          </a:p>
        </p:txBody>
      </p:sp>
      <p:sp>
        <p:nvSpPr>
          <p:cNvPr id="14" name="Stat card 3"/>
          <p:cNvSpPr/>
          <p:nvPr/>
        </p:nvSpPr>
        <p:spPr>
          <a:xfrm>
            <a:off x="6035040" y="1874520"/>
            <a:ext cx="2651760" cy="2651760"/>
          </a:xfrm>
          <a:prstGeom prst="roundRect">
            <a:avLst>
              <a:gd name="adj" fmla="val 2759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5" name="Stat 3"/>
          <p:cNvSpPr txBox="1"/>
          <p:nvPr/>
        </p:nvSpPr>
        <p:spPr>
          <a:xfrm>
            <a:off x="6217920" y="205740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50%</a:t>
            </a:r>
            <a:endParaRPr lang="en-US" sz="4800" dirty="0"/>
          </a:p>
        </p:txBody>
      </p:sp>
      <p:sp>
        <p:nvSpPr>
          <p:cNvPr id="16" name="Stat label 3"/>
          <p:cNvSpPr txBox="1"/>
          <p:nvPr/>
        </p:nvSpPr>
        <p:spPr>
          <a:xfrm>
            <a:off x="6217920" y="28803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Unsold Seat Recovery</a:t>
            </a:r>
            <a:endParaRPr lang="en-US" sz="1600" dirty="0"/>
          </a:p>
        </p:txBody>
      </p:sp>
      <p:sp>
        <p:nvSpPr>
          <p:cNvPr id="17" name="Stat body 3"/>
          <p:cNvSpPr txBox="1"/>
          <p:nvPr/>
        </p:nvSpPr>
        <p:spPr>
          <a:xfrm>
            <a:off x="6217920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Converts perishable vacant inventory into profitable bookings with zero headcount growth.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08 · ROLLOUT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Implementation Roadmap &amp; 14-Day Sandbox</a:t>
            </a:r>
            <a:endParaRPr lang="en-US" sz="2600" dirty="0"/>
          </a:p>
        </p:txBody>
      </p:sp>
      <p:sp>
        <p:nvSpPr>
          <p:cNvPr id="5" name="Intro"/>
          <p:cNvSpPr txBox="1"/>
          <p:nvPr/>
        </p:nvSpPr>
        <p:spPr>
          <a:xfrm>
            <a:off x="457200" y="12801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A zero-risk, structured rollout designed for enterprise tour operators:</a:t>
            </a:r>
            <a:endParaRPr lang="en-US" sz="1400" dirty="0"/>
          </a:p>
        </p:txBody>
      </p:sp>
      <p:sp>
        <p:nvSpPr>
          <p:cNvPr id="6" name="Stage card 1"/>
          <p:cNvSpPr/>
          <p:nvPr/>
        </p:nvSpPr>
        <p:spPr>
          <a:xfrm>
            <a:off x="457200" y="1737360"/>
            <a:ext cx="4023360" cy="1371600"/>
          </a:xfrm>
          <a:prstGeom prst="roundRect">
            <a:avLst>
              <a:gd name="adj" fmla="val 5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7" name="Number badge 1"/>
          <p:cNvSpPr/>
          <p:nvPr/>
        </p:nvSpPr>
        <p:spPr>
          <a:xfrm>
            <a:off x="640080" y="1901952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Number 1"/>
          <p:cNvSpPr txBox="1"/>
          <p:nvPr/>
        </p:nvSpPr>
        <p:spPr>
          <a:xfrm>
            <a:off x="640080" y="19019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Stage title 1"/>
          <p:cNvSpPr txBox="1"/>
          <p:nvPr/>
        </p:nvSpPr>
        <p:spPr>
          <a:xfrm>
            <a:off x="1143000" y="1874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Stage 1: 14-Day Sandbox</a:t>
            </a:r>
            <a:endParaRPr lang="en-US" sz="1400" dirty="0"/>
          </a:p>
        </p:txBody>
      </p:sp>
      <p:sp>
        <p:nvSpPr>
          <p:cNvPr id="10" name="Stage body 1"/>
          <p:cNvSpPr txBox="1"/>
          <p:nvPr/>
        </p:nvSpPr>
        <p:spPr>
          <a:xfrm>
            <a:off x="640080" y="237744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Isolated simulation on anonymized historical inventory data. Zero risk to live operations; recommendations reviewed immediately.</a:t>
            </a:r>
            <a:endParaRPr lang="en-US" sz="1200" dirty="0"/>
          </a:p>
        </p:txBody>
      </p:sp>
      <p:sp>
        <p:nvSpPr>
          <p:cNvPr id="11" name="Stage card 2"/>
          <p:cNvSpPr/>
          <p:nvPr/>
        </p:nvSpPr>
        <p:spPr>
          <a:xfrm>
            <a:off x="4663440" y="1737360"/>
            <a:ext cx="4023360" cy="1371600"/>
          </a:xfrm>
          <a:prstGeom prst="roundRect">
            <a:avLst>
              <a:gd name="adj" fmla="val 5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2" name="Number badge 2"/>
          <p:cNvSpPr/>
          <p:nvPr/>
        </p:nvSpPr>
        <p:spPr>
          <a:xfrm>
            <a:off x="4846320" y="1901952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3" name="Number 2"/>
          <p:cNvSpPr txBox="1"/>
          <p:nvPr/>
        </p:nvSpPr>
        <p:spPr>
          <a:xfrm>
            <a:off x="4846320" y="19019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Stage title 2"/>
          <p:cNvSpPr txBox="1"/>
          <p:nvPr/>
        </p:nvSpPr>
        <p:spPr>
          <a:xfrm>
            <a:off x="5349240" y="1874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Stage 2: Technical Onboarding (10 days)</a:t>
            </a:r>
            <a:endParaRPr lang="en-US" sz="1400" dirty="0"/>
          </a:p>
        </p:txBody>
      </p:sp>
      <p:sp>
        <p:nvSpPr>
          <p:cNvPr id="15" name="Stage body 2"/>
          <p:cNvSpPr txBox="1"/>
          <p:nvPr/>
        </p:nvSpPr>
        <p:spPr>
          <a:xfrm>
            <a:off x="4846320" y="237744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Requirements confirmed, API schema mapping, and data structure verification for sales and costing systems.</a:t>
            </a:r>
            <a:endParaRPr lang="en-US" sz="1200" dirty="0"/>
          </a:p>
        </p:txBody>
      </p:sp>
      <p:sp>
        <p:nvSpPr>
          <p:cNvPr id="16" name="Stage card 3"/>
          <p:cNvSpPr/>
          <p:nvPr/>
        </p:nvSpPr>
        <p:spPr>
          <a:xfrm>
            <a:off x="457200" y="3246120"/>
            <a:ext cx="4023360" cy="1371600"/>
          </a:xfrm>
          <a:prstGeom prst="roundRect">
            <a:avLst>
              <a:gd name="adj" fmla="val 5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17" name="Number badge 3"/>
          <p:cNvSpPr/>
          <p:nvPr/>
        </p:nvSpPr>
        <p:spPr>
          <a:xfrm>
            <a:off x="640080" y="3410712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8" name="Number 3"/>
          <p:cNvSpPr txBox="1"/>
          <p:nvPr/>
        </p:nvSpPr>
        <p:spPr>
          <a:xfrm>
            <a:off x="640080" y="3410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Stage title 3"/>
          <p:cNvSpPr txBox="1"/>
          <p:nvPr/>
        </p:nvSpPr>
        <p:spPr>
          <a:xfrm>
            <a:off x="1143000" y="33832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Stage 3: Pilot Rollout (20-30 days)</a:t>
            </a:r>
            <a:endParaRPr lang="en-US" sz="1400" dirty="0"/>
          </a:p>
        </p:txBody>
      </p:sp>
      <p:sp>
        <p:nvSpPr>
          <p:cNvPr id="20" name="Stage body 3"/>
          <p:cNvSpPr txBox="1"/>
          <p:nvPr/>
        </p:nvSpPr>
        <p:spPr>
          <a:xfrm>
            <a:off x="640080" y="388620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Pacing &amp; occupancy engines built, guardrails in place, team training, and 1-2 destinations in Advisory/Managed mode.</a:t>
            </a:r>
            <a:endParaRPr lang="en-US" sz="1200" dirty="0"/>
          </a:p>
        </p:txBody>
      </p:sp>
      <p:sp>
        <p:nvSpPr>
          <p:cNvPr id="21" name="Stage card 4"/>
          <p:cNvSpPr/>
          <p:nvPr/>
        </p:nvSpPr>
        <p:spPr>
          <a:xfrm>
            <a:off x="4663440" y="3246120"/>
            <a:ext cx="4023360" cy="1371600"/>
          </a:xfrm>
          <a:prstGeom prst="roundRect">
            <a:avLst>
              <a:gd name="adj" fmla="val 5333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blurRad="101600" dist="25400" dir="5400000" algn="bl" rotWithShape="0">
              <a:srgbClr val="2D4A44">
                <a:alpha val="12000"/>
              </a:srgbClr>
            </a:outerShdw>
          </a:effectLst>
        </p:spPr>
      </p:sp>
      <p:sp>
        <p:nvSpPr>
          <p:cNvPr id="22" name="Number badge 4"/>
          <p:cNvSpPr/>
          <p:nvPr/>
        </p:nvSpPr>
        <p:spPr>
          <a:xfrm>
            <a:off x="4846320" y="3410712"/>
            <a:ext cx="384048" cy="38404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23" name="Number 4"/>
          <p:cNvSpPr txBox="1"/>
          <p:nvPr/>
        </p:nvSpPr>
        <p:spPr>
          <a:xfrm>
            <a:off x="4846320" y="3410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4" name="Stage title 4"/>
          <p:cNvSpPr txBox="1"/>
          <p:nvPr/>
        </p:nvSpPr>
        <p:spPr>
          <a:xfrm>
            <a:off x="5349240" y="33832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Stage 4: Soft &amp; Full Launch (30 days)</a:t>
            </a:r>
            <a:endParaRPr lang="en-US" sz="1400" dirty="0"/>
          </a:p>
        </p:txBody>
      </p:sp>
      <p:sp>
        <p:nvSpPr>
          <p:cNvPr id="25" name="Stage body 4"/>
          <p:cNvSpPr txBox="1"/>
          <p:nvPr/>
        </p:nvSpPr>
        <p:spPr>
          <a:xfrm>
            <a:off x="4846320" y="388620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4"/>
                </a:solidFill>
              </a:rPr>
              <a:t>Representative inventory live with daily reviews, scaling to full portfolio rollout in Autonomous mode.</a:t>
            </a:r>
            <a:endParaRPr lang="en-US" sz="1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 dot"/>
          <p:cNvSpPr/>
          <p:nvPr/>
        </p:nvSpPr>
        <p:spPr>
          <a:xfrm>
            <a:off x="457200" y="338328"/>
            <a:ext cx="109728" cy="1097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Category"/>
          <p:cNvSpPr txBox="1"/>
          <p:nvPr/>
        </p:nvSpPr>
        <p:spPr>
          <a:xfrm>
            <a:off x="658368" y="2560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tx2"/>
                </a:solidFill>
              </a:rPr>
              <a:t>09 · NEXT STEPS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5669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2"/>
                </a:solidFill>
              </a:rPr>
              <a:t>Ready to Launch Your 14-Day Sandbox?</a:t>
            </a:r>
            <a:endParaRPr lang="en-US" sz="2600" dirty="0"/>
          </a:p>
        </p:txBody>
      </p:sp>
      <p:sp>
        <p:nvSpPr>
          <p:cNvPr id="5" name="Intro"/>
          <p:cNvSpPr txBox="1"/>
          <p:nvPr/>
        </p:nvSpPr>
        <p:spPr>
          <a:xfrm>
            <a:off x="457200" y="128016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Partner with DevPals to eliminate perishable inventory bleed and scale your yield operations.</a:t>
            </a:r>
            <a:endParaRPr lang="en-US" sz="1400" dirty="0"/>
          </a:p>
        </p:txBody>
      </p:sp>
      <p:sp>
        <p:nvSpPr>
          <p:cNvPr id="6" name="Needs heading"/>
          <p:cNvSpPr txBox="1"/>
          <p:nvPr/>
        </p:nvSpPr>
        <p:spPr>
          <a:xfrm>
            <a:off x="457200" y="19202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What we need to start your sandbox</a:t>
            </a:r>
            <a:endParaRPr lang="en-US" sz="1600" dirty="0"/>
          </a:p>
        </p:txBody>
      </p:sp>
      <p:sp>
        <p:nvSpPr>
          <p:cNvPr id="7" name="Needs list"/>
          <p:cNvSpPr txBox="1"/>
          <p:nvPr/>
        </p:nvSpPr>
        <p:spPr>
          <a:xfrm>
            <a:off x="457200" y="2286000"/>
            <a:ext cx="48463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API documentation or database export schema for sales &amp; costing systems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Historical booking &amp; pricing data (past 2–3 years via CSV, Excel, or SQL dump)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technical contact for API credential provisioning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revenue team lead for business rules validation and acceptance testing</a:t>
            </a:r>
            <a:endParaRPr lang="en-US" sz="1400" dirty="0"/>
          </a:p>
        </p:txBody>
      </p:sp>
      <p:sp>
        <p:nvSpPr>
          <p:cNvPr id="8" name="Contact card"/>
          <p:cNvSpPr/>
          <p:nvPr/>
        </p:nvSpPr>
        <p:spPr>
          <a:xfrm>
            <a:off x="5669280" y="1325880"/>
            <a:ext cx="3017520" cy="3108960"/>
          </a:xfrm>
          <a:prstGeom prst="roundRect">
            <a:avLst>
              <a:gd name="adj" fmla="val 303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  <a:effectLst>
            <a:outerShdw blurRad="127000" dist="38100" dir="5400000" algn="bl" rotWithShape="0">
              <a:srgbClr val="2D4A44">
                <a:alpha val="20000"/>
              </a:srgbClr>
            </a:outerShdw>
          </a:effectLst>
        </p:spPr>
      </p:sp>
      <p:sp>
        <p:nvSpPr>
          <p:cNvPr id="9" name="Contact label"/>
          <p:cNvSpPr txBox="1"/>
          <p:nvPr/>
        </p:nvSpPr>
        <p:spPr>
          <a:xfrm>
            <a:off x="5943600" y="15544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chemeClr val="accent2"/>
                </a:solidFill>
              </a:rPr>
              <a:t>Get in touch</a:t>
            </a:r>
            <a:endParaRPr lang="en-US" sz="1200" dirty="0"/>
          </a:p>
        </p:txBody>
      </p:sp>
      <p:sp>
        <p:nvSpPr>
          <p:cNvPr id="10" name="Contact name"/>
          <p:cNvSpPr txBox="1"/>
          <p:nvPr/>
        </p:nvSpPr>
        <p:spPr>
          <a:xfrm>
            <a:off x="5943600" y="192024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Alex Yankelevich</a:t>
            </a:r>
            <a:endParaRPr lang="en-US" sz="20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Managing Director, DevPals Ltd</a:t>
            </a:r>
            <a:endParaRPr lang="en-US" sz="2000" dirty="0"/>
          </a:p>
        </p:txBody>
      </p:sp>
      <p:sp>
        <p:nvSpPr>
          <p:cNvPr id="11" name="Contact details"/>
          <p:cNvSpPr txBox="1"/>
          <p:nvPr/>
        </p:nvSpPr>
        <p:spPr>
          <a:xfrm>
            <a:off x="5943600" y="301752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accent5"/>
                </a:solidFill>
              </a:rPr>
              <a:t>alexy@devpals.co.uk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+44 20 4577 2892 (ext. 102)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vPals AutoRate">
  <a:themeElements>
    <a:clrScheme name="DevPals AutoRate">
      <a:dk1>
        <a:srgbClr val="1A2624"/>
      </a:dk1>
      <a:lt1>
        <a:srgbClr val="FFFFFF"/>
      </a:lt1>
      <a:dk2>
        <a:srgbClr val="2D4A44"/>
      </a:dk2>
      <a:lt2>
        <a:srgbClr val="F4F8F7"/>
      </a:lt2>
      <a:accent1>
        <a:srgbClr val="52BCBA"/>
      </a:accent1>
      <a:accent2>
        <a:srgbClr val="E3C44A"/>
      </a:accent2>
      <a:accent3>
        <a:srgbClr val="1C2F2C"/>
      </a:accent3>
      <a:accent4>
        <a:srgbClr val="5A6E6A"/>
      </a:accent4>
      <a:accent5>
        <a:srgbClr val="D1E0DD"/>
      </a:accent5>
      <a:accent6>
        <a:srgbClr val="2D4A44"/>
      </a:accent6>
      <a:hlink>
        <a:srgbClr val="2D4A44"/>
      </a:hlink>
      <a:folHlink>
        <a:srgbClr val="5A6E6A"/>
      </a:folHlink>
    </a:clrScheme>
    <a:fontScheme name="DevPals AutoRat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1005</Words>
  <Application>Microsoft Office PowerPoint</Application>
  <PresentationFormat>On-screen Show (16:9)</PresentationFormat>
  <Paragraphs>153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DevPals AutoRate</vt:lpstr>
      <vt:lpstr>PowerPoint Presentation</vt:lpstr>
      <vt:lpstr>Perishable Inventory &amp; Operational Latency</vt:lpstr>
      <vt:lpstr>Autonomous Algorithmic Co-Pilot</vt:lpstr>
      <vt:lpstr>Price Signals: What Drives the Yield Engine</vt:lpstr>
      <vt:lpstr>Governance: 3 HITL (Human-in-the-Loop) Modes</vt:lpstr>
      <vt:lpstr>Proof of Value: Simulated Portfolio Uplift</vt:lpstr>
      <vt:lpstr>Business Rules &amp; Ready-Made Templates</vt:lpstr>
      <vt:lpstr>Quantifying the Cost of Inaction</vt:lpstr>
      <vt:lpstr>Implementation Roadmap &amp; 14-Day Sandbox</vt:lpstr>
      <vt:lpstr>Ready to Launch Your 14-Day Sandbox?</vt:lpstr>
    </vt:vector>
  </TitlesOfParts>
  <Company>DevPals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AutoRate AI - DevPals Enterprise Pitch Deck</dc:title>
  <dc:subject>PptxGenJS Presentation</dc:subject>
  <dc:creator>Alex Yankelevich</dc:creator>
  <cp:keywords>devpals</cp:keywords>
  <cp:lastModifiedBy>alex</cp:lastModifiedBy>
  <cp:revision>2</cp:revision>
  <dcterms:created xsi:type="dcterms:W3CDTF">2026-10-06T21:23:28Z</dcterms:created>
  <dcterms:modified xsi:type="dcterms:W3CDTF">2026-10-06T21:27:03Z</dcterms:modified>
</cp:coreProperties>
</file>