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10"/>
  </p:normalViewPr>
  <p:slideViewPr>
    <p:cSldViewPr snapToGrid="0" snapToObjects="1">
      <p:cViewPr>
        <p:scale>
          <a:sx n="87" d="100"/>
          <a:sy n="87" d="100"/>
        </p:scale>
        <p:origin x="432" y="-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87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7" name="Shape 24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1234440"/>
            <a:ext cx="2752344" cy="347472"/>
          </a:xfrm>
          <a:prstGeom prst="roundRect">
            <a:avLst>
              <a:gd name="adj" fmla="val 26316"/>
            </a:avLst>
          </a:prstGeom>
          <a:solidFill>
            <a:srgbClr val="17333C"/>
          </a:solidFill>
          <a:ln w="8255">
            <a:solidFill>
              <a:srgbClr val="315D6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26948" y="1257300"/>
            <a:ext cx="25968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ENTERPRISE MOBILITY PROPOSAL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658368" y="1837944"/>
            <a:ext cx="54589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80" b="1" kern="0" spc="18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RENT-A-CAR, REIMAGINED</a:t>
            </a:r>
            <a:endParaRPr lang="en-US" sz="1180" dirty="0"/>
          </a:p>
        </p:txBody>
      </p:sp>
      <p:sp>
        <p:nvSpPr>
          <p:cNvPr id="31" name="Text 28"/>
          <p:cNvSpPr/>
          <p:nvPr/>
        </p:nvSpPr>
        <p:spPr>
          <a:xfrm>
            <a:off x="621792" y="2267712"/>
            <a:ext cx="568756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660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Counter-less</a:t>
            </a:r>
            <a:endParaRPr lang="en-US" sz="6600" dirty="0"/>
          </a:p>
          <a:p>
            <a:pPr marL="0" indent="0" algn="l">
              <a:buNone/>
            </a:pPr>
            <a:r>
              <a:rPr lang="en-US" sz="454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rent-a-car solution</a:t>
            </a:r>
            <a:endParaRPr lang="en-US" sz="4540" dirty="0"/>
          </a:p>
        </p:txBody>
      </p:sp>
      <p:sp>
        <p:nvSpPr>
          <p:cNvPr id="32" name="Text 29"/>
          <p:cNvSpPr/>
          <p:nvPr/>
        </p:nvSpPr>
        <p:spPr>
          <a:xfrm>
            <a:off x="658368" y="4041648"/>
            <a:ext cx="5340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frictionless mobile check-in and pickup layer.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new branch hardware required.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658368" y="5184648"/>
            <a:ext cx="1490472" cy="356616"/>
          </a:xfrm>
          <a:prstGeom prst="roundRect">
            <a:avLst>
              <a:gd name="adj" fmla="val 25641"/>
            </a:avLst>
          </a:prstGeom>
          <a:solidFill>
            <a:srgbClr val="10232D"/>
          </a:solidFill>
          <a:ln w="8255">
            <a:solidFill>
              <a:srgbClr val="31515D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36092" y="5207508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MOBILE FIRST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2258568" y="5184648"/>
            <a:ext cx="1563624" cy="356616"/>
          </a:xfrm>
          <a:prstGeom prst="roundRect">
            <a:avLst>
              <a:gd name="adj" fmla="val 25641"/>
            </a:avLst>
          </a:prstGeom>
          <a:solidFill>
            <a:srgbClr val="10232D"/>
          </a:solidFill>
          <a:ln w="8255">
            <a:solidFill>
              <a:srgbClr val="31515D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336292" y="5207508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 CONNECTED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3931920" y="5184648"/>
            <a:ext cx="1883664" cy="356616"/>
          </a:xfrm>
          <a:prstGeom prst="roundRect">
            <a:avLst>
              <a:gd name="adj" fmla="val 25641"/>
            </a:avLst>
          </a:prstGeom>
          <a:solidFill>
            <a:srgbClr val="10232D"/>
          </a:solidFill>
          <a:ln w="8255">
            <a:solidFill>
              <a:srgbClr val="31515D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009644" y="5207508"/>
            <a:ext cx="1728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SECURITY BUILT-IN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649224" y="5980176"/>
            <a:ext cx="5340096" cy="0"/>
          </a:xfrm>
          <a:prstGeom prst="line">
            <a:avLst/>
          </a:prstGeom>
          <a:noFill/>
          <a:ln w="10160">
            <a:solidFill>
              <a:srgbClr val="31515D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58368" y="6126480"/>
            <a:ext cx="44988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10" kern="0" spc="7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ALEX YANKELEVICH  /  MANAGING DIRECTOR</a:t>
            </a:r>
            <a:endParaRPr lang="en-US" sz="910" dirty="0"/>
          </a:p>
        </p:txBody>
      </p:sp>
      <p:sp>
        <p:nvSpPr>
          <p:cNvPr id="41" name="Shape 38"/>
          <p:cNvSpPr/>
          <p:nvPr/>
        </p:nvSpPr>
        <p:spPr>
          <a:xfrm>
            <a:off x="6419088" y="1197864"/>
            <a:ext cx="5157216" cy="5102352"/>
          </a:xfrm>
          <a:prstGeom prst="roundRect">
            <a:avLst>
              <a:gd name="adj" fmla="val 3226"/>
            </a:avLst>
          </a:prstGeom>
          <a:solidFill>
            <a:srgbClr val="10232D"/>
          </a:solidFill>
          <a:ln w="11430">
            <a:solidFill>
              <a:srgbClr val="31515D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601968" y="1380744"/>
            <a:ext cx="4782312" cy="374904"/>
          </a:xfrm>
          <a:prstGeom prst="roundRect">
            <a:avLst>
              <a:gd name="adj" fmla="val 17073"/>
            </a:avLst>
          </a:prstGeom>
          <a:solidFill>
            <a:srgbClr val="142B36"/>
          </a:solidFill>
          <a:ln w="7620">
            <a:solidFill>
              <a:srgbClr val="31515D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775704" y="1490472"/>
            <a:ext cx="31821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100" b="1" kern="0" spc="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RENT-A-CAR OPERATION /  CONCEPT VIEW</a:t>
            </a:r>
            <a:endParaRPr lang="en-US" sz="1200" dirty="0"/>
          </a:p>
        </p:txBody>
      </p:sp>
      <p:sp>
        <p:nvSpPr>
          <p:cNvPr id="44" name="Shape 41"/>
          <p:cNvSpPr/>
          <p:nvPr/>
        </p:nvSpPr>
        <p:spPr>
          <a:xfrm>
            <a:off x="10497312" y="1464869"/>
            <a:ext cx="731520" cy="219456"/>
          </a:xfrm>
          <a:prstGeom prst="roundRect">
            <a:avLst>
              <a:gd name="adj" fmla="val 41667"/>
            </a:avLst>
          </a:prstGeom>
          <a:solidFill>
            <a:srgbClr val="21423D"/>
          </a:solidFill>
          <a:ln w="8255">
            <a:solidFill>
              <a:srgbClr val="38786B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10575036" y="1487729"/>
            <a:ext cx="5760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READY</a:t>
            </a:r>
            <a:endParaRPr lang="en-US" sz="1050" dirty="0"/>
          </a:p>
        </p:txBody>
      </p:sp>
      <p:sp>
        <p:nvSpPr>
          <p:cNvPr id="46" name="Shape 43"/>
          <p:cNvSpPr/>
          <p:nvPr/>
        </p:nvSpPr>
        <p:spPr>
          <a:xfrm>
            <a:off x="6611112" y="1920240"/>
            <a:ext cx="1472184" cy="685800"/>
          </a:xfrm>
          <a:prstGeom prst="roundRect">
            <a:avLst>
              <a:gd name="adj" fmla="val 10667"/>
            </a:avLst>
          </a:prstGeom>
          <a:solidFill>
            <a:srgbClr val="0A1923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739128" y="2029968"/>
            <a:ext cx="12252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10" b="1" kern="0" spc="5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IDENTITY</a:t>
            </a:r>
            <a:endParaRPr lang="en-US" sz="810" dirty="0"/>
          </a:p>
        </p:txBody>
      </p:sp>
      <p:sp>
        <p:nvSpPr>
          <p:cNvPr id="48" name="Text 45"/>
          <p:cNvSpPr/>
          <p:nvPr/>
        </p:nvSpPr>
        <p:spPr>
          <a:xfrm>
            <a:off x="6739128" y="2258568"/>
            <a:ext cx="12435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40" b="1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VERIFIED</a:t>
            </a:r>
            <a:endParaRPr lang="en-US" sz="1340" dirty="0"/>
          </a:p>
        </p:txBody>
      </p:sp>
      <p:sp>
        <p:nvSpPr>
          <p:cNvPr id="49" name="Shape 46"/>
          <p:cNvSpPr/>
          <p:nvPr/>
        </p:nvSpPr>
        <p:spPr>
          <a:xfrm>
            <a:off x="8193024" y="1920240"/>
            <a:ext cx="1472184" cy="685800"/>
          </a:xfrm>
          <a:prstGeom prst="roundRect">
            <a:avLst>
              <a:gd name="adj" fmla="val 10667"/>
            </a:avLst>
          </a:prstGeom>
          <a:solidFill>
            <a:srgbClr val="0A1923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8321040" y="2029968"/>
            <a:ext cx="12252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10" b="1" kern="0" spc="5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AGREEMENT</a:t>
            </a:r>
            <a:endParaRPr lang="en-US" sz="810" dirty="0"/>
          </a:p>
        </p:txBody>
      </p:sp>
      <p:sp>
        <p:nvSpPr>
          <p:cNvPr id="51" name="Text 48"/>
          <p:cNvSpPr/>
          <p:nvPr/>
        </p:nvSpPr>
        <p:spPr>
          <a:xfrm>
            <a:off x="8321040" y="2258568"/>
            <a:ext cx="12435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4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SIGNED</a:t>
            </a:r>
            <a:endParaRPr lang="en-US" sz="1340" dirty="0"/>
          </a:p>
        </p:txBody>
      </p:sp>
      <p:sp>
        <p:nvSpPr>
          <p:cNvPr id="52" name="Shape 49"/>
          <p:cNvSpPr/>
          <p:nvPr/>
        </p:nvSpPr>
        <p:spPr>
          <a:xfrm>
            <a:off x="9784080" y="1920240"/>
            <a:ext cx="1591056" cy="685800"/>
          </a:xfrm>
          <a:prstGeom prst="roundRect">
            <a:avLst>
              <a:gd name="adj" fmla="val 10667"/>
            </a:avLst>
          </a:prstGeom>
          <a:solidFill>
            <a:srgbClr val="0A1923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9912096" y="2029968"/>
            <a:ext cx="1344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10" b="1" kern="0" spc="5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DEPOSIT</a:t>
            </a:r>
            <a:endParaRPr lang="en-US" sz="810" dirty="0"/>
          </a:p>
        </p:txBody>
      </p:sp>
      <p:sp>
        <p:nvSpPr>
          <p:cNvPr id="54" name="Text 51"/>
          <p:cNvSpPr/>
          <p:nvPr/>
        </p:nvSpPr>
        <p:spPr>
          <a:xfrm>
            <a:off x="9912096" y="2258568"/>
            <a:ext cx="13624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34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SECURED</a:t>
            </a:r>
            <a:endParaRPr lang="en-US" sz="1340" dirty="0"/>
          </a:p>
        </p:txBody>
      </p:sp>
      <p:sp>
        <p:nvSpPr>
          <p:cNvPr id="55" name="Shape 52"/>
          <p:cNvSpPr/>
          <p:nvPr/>
        </p:nvSpPr>
        <p:spPr>
          <a:xfrm>
            <a:off x="6601968" y="2807208"/>
            <a:ext cx="4791456" cy="1956816"/>
          </a:xfrm>
          <a:prstGeom prst="roundRect">
            <a:avLst>
              <a:gd name="adj" fmla="val 5140"/>
            </a:avLst>
          </a:prstGeom>
          <a:solidFill>
            <a:srgbClr val="0A1923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6821424" y="3017520"/>
            <a:ext cx="3017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 JOURNEY</a:t>
            </a:r>
            <a:endParaRPr lang="en-US" sz="1200" dirty="0"/>
          </a:p>
        </p:txBody>
      </p:sp>
      <p:sp>
        <p:nvSpPr>
          <p:cNvPr id="57" name="Shape 54"/>
          <p:cNvSpPr/>
          <p:nvPr/>
        </p:nvSpPr>
        <p:spPr>
          <a:xfrm>
            <a:off x="7132320" y="3776472"/>
            <a:ext cx="3730752" cy="0"/>
          </a:xfrm>
          <a:prstGeom prst="line">
            <a:avLst/>
          </a:prstGeom>
          <a:noFill/>
          <a:ln w="25400">
            <a:solidFill>
              <a:srgbClr val="31515D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7095744" y="3639312"/>
            <a:ext cx="292608" cy="292608"/>
          </a:xfrm>
          <a:prstGeom prst="ellipse">
            <a:avLst/>
          </a:prstGeom>
          <a:solidFill>
            <a:srgbClr val="2B6665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7146950" y="3723437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870" dirty="0"/>
          </a:p>
        </p:txBody>
      </p:sp>
      <p:sp>
        <p:nvSpPr>
          <p:cNvPr id="60" name="Text 57"/>
          <p:cNvSpPr/>
          <p:nvPr/>
        </p:nvSpPr>
        <p:spPr>
          <a:xfrm>
            <a:off x="6839712" y="4160520"/>
            <a:ext cx="81381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BOOK</a:t>
            </a:r>
            <a:endParaRPr lang="en-US" sz="1400" dirty="0"/>
          </a:p>
        </p:txBody>
      </p:sp>
      <p:sp>
        <p:nvSpPr>
          <p:cNvPr id="61" name="Shape 58"/>
          <p:cNvSpPr/>
          <p:nvPr/>
        </p:nvSpPr>
        <p:spPr>
          <a:xfrm>
            <a:off x="8339328" y="3639312"/>
            <a:ext cx="292608" cy="292608"/>
          </a:xfrm>
          <a:prstGeom prst="ellipse">
            <a:avLst/>
          </a:prstGeom>
          <a:solidFill>
            <a:srgbClr val="2B6665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8390534" y="3723437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70" dirty="0"/>
          </a:p>
        </p:txBody>
      </p:sp>
      <p:sp>
        <p:nvSpPr>
          <p:cNvPr id="63" name="Text 60"/>
          <p:cNvSpPr/>
          <p:nvPr/>
        </p:nvSpPr>
        <p:spPr>
          <a:xfrm>
            <a:off x="8083296" y="4160520"/>
            <a:ext cx="81381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VERIFY</a:t>
            </a:r>
            <a:endParaRPr lang="en-US" sz="1400" dirty="0"/>
          </a:p>
        </p:txBody>
      </p:sp>
      <p:sp>
        <p:nvSpPr>
          <p:cNvPr id="64" name="Shape 61"/>
          <p:cNvSpPr/>
          <p:nvPr/>
        </p:nvSpPr>
        <p:spPr>
          <a:xfrm>
            <a:off x="9582912" y="3639312"/>
            <a:ext cx="292608" cy="292608"/>
          </a:xfrm>
          <a:prstGeom prst="ellipse">
            <a:avLst/>
          </a:prstGeom>
          <a:solidFill>
            <a:srgbClr val="2B6665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9634118" y="3723437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870" dirty="0"/>
          </a:p>
        </p:txBody>
      </p:sp>
      <p:sp>
        <p:nvSpPr>
          <p:cNvPr id="66" name="Text 63"/>
          <p:cNvSpPr/>
          <p:nvPr/>
        </p:nvSpPr>
        <p:spPr>
          <a:xfrm>
            <a:off x="9326880" y="4160520"/>
            <a:ext cx="81381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</a:t>
            </a:r>
            <a:endParaRPr lang="en-US" sz="1400" dirty="0"/>
          </a:p>
        </p:txBody>
      </p:sp>
      <p:sp>
        <p:nvSpPr>
          <p:cNvPr id="67" name="Shape 64"/>
          <p:cNvSpPr/>
          <p:nvPr/>
        </p:nvSpPr>
        <p:spPr>
          <a:xfrm>
            <a:off x="10826496" y="3639312"/>
            <a:ext cx="292608" cy="292608"/>
          </a:xfrm>
          <a:prstGeom prst="ellipse">
            <a:avLst/>
          </a:prstGeom>
          <a:solidFill>
            <a:srgbClr val="1D5551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10877702" y="3723437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870" dirty="0"/>
          </a:p>
        </p:txBody>
      </p:sp>
      <p:sp>
        <p:nvSpPr>
          <p:cNvPr id="69" name="Text 66"/>
          <p:cNvSpPr/>
          <p:nvPr/>
        </p:nvSpPr>
        <p:spPr>
          <a:xfrm>
            <a:off x="10570464" y="4160520"/>
            <a:ext cx="81381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 UP</a:t>
            </a:r>
            <a:endParaRPr lang="en-US" sz="1400" dirty="0"/>
          </a:p>
        </p:txBody>
      </p:sp>
      <p:sp>
        <p:nvSpPr>
          <p:cNvPr id="70" name="Shape 67"/>
          <p:cNvSpPr/>
          <p:nvPr/>
        </p:nvSpPr>
        <p:spPr>
          <a:xfrm>
            <a:off x="6611112" y="4937760"/>
            <a:ext cx="4782312" cy="1069848"/>
          </a:xfrm>
          <a:prstGeom prst="roundRect">
            <a:avLst>
              <a:gd name="adj" fmla="val 9402"/>
            </a:avLst>
          </a:prstGeom>
          <a:solidFill>
            <a:srgbClr val="142B36"/>
          </a:solidFill>
          <a:ln w="10795">
            <a:solidFill>
              <a:srgbClr val="31515D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6858000" y="5326380"/>
            <a:ext cx="146304" cy="146304"/>
          </a:xfrm>
          <a:prstGeom prst="ellipse">
            <a:avLst/>
          </a:prstGeom>
          <a:solidFill>
            <a:srgbClr val="142B36"/>
          </a:solidFill>
          <a:ln w="10160">
            <a:solidFill>
              <a:srgbClr val="8CE1BD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6984187" y="5458968"/>
            <a:ext cx="148133" cy="128016"/>
          </a:xfrm>
          <a:prstGeom prst="line">
            <a:avLst/>
          </a:prstGeom>
          <a:noFill/>
          <a:ln w="25400">
            <a:solidFill>
              <a:srgbClr val="8CE1BD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7060997" y="5522976"/>
            <a:ext cx="39319" cy="0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7324344" y="5157216"/>
            <a:ext cx="358444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8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 pass &amp; vehicle pickup</a:t>
            </a:r>
            <a:endParaRPr lang="en-US" sz="1380" dirty="0"/>
          </a:p>
        </p:txBody>
      </p:sp>
      <p:sp>
        <p:nvSpPr>
          <p:cNvPr id="75" name="Text 72"/>
          <p:cNvSpPr/>
          <p:nvPr/>
        </p:nvSpPr>
        <p:spPr>
          <a:xfrm>
            <a:off x="7324344" y="5495544"/>
            <a:ext cx="382219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connected flow from client’s mobile to parking lot</a:t>
            </a:r>
            <a:endParaRPr lang="en-US" sz="1400" dirty="0"/>
          </a:p>
        </p:txBody>
      </p:sp>
      <p:sp>
        <p:nvSpPr>
          <p:cNvPr id="76" name="Shape 22">
            <a:extLst>
              <a:ext uri="{FF2B5EF4-FFF2-40B4-BE49-F238E27FC236}">
                <a16:creationId xmlns:a16="http://schemas.microsoft.com/office/drawing/2014/main" id="{A4202BEA-E2B4-4AAB-BE1B-06DBDE635B96}"/>
              </a:ext>
            </a:extLst>
          </p:cNvPr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pic>
        <p:nvPicPr>
          <p:cNvPr id="77" name="Image 0" descr="/mnt/data/counterless_work/devpals_logo.png">
            <a:extLst>
              <a:ext uri="{FF2B5EF4-FFF2-40B4-BE49-F238E27FC236}">
                <a16:creationId xmlns:a16="http://schemas.microsoft.com/office/drawing/2014/main" id="{795FD8F4-4329-4479-BD1F-F02E95F7D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  <p:sp>
        <p:nvSpPr>
          <p:cNvPr id="78" name="Text 21">
            <a:extLst>
              <a:ext uri="{FF2B5EF4-FFF2-40B4-BE49-F238E27FC236}">
                <a16:creationId xmlns:a16="http://schemas.microsoft.com/office/drawing/2014/main" id="{F741608A-6DE2-460F-9223-324BD8D2D0B9}"/>
              </a:ext>
            </a:extLst>
          </p:cNvPr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EXECUTIVE SUMMARY</a:t>
            </a:r>
            <a:endParaRPr lang="en-US" sz="910" dirty="0"/>
          </a:p>
        </p:txBody>
      </p:sp>
      <p:pic>
        <p:nvPicPr>
          <p:cNvPr id="27" name="Image 0" descr="/mnt/data/counterless_work/devpals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 complete rent-a-car journey. Entirely digital.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 identity verification, agreement signing and deposit authorisation ahead of the branch visit.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21792" y="2185416"/>
            <a:ext cx="6473952" cy="3941064"/>
          </a:xfrm>
          <a:prstGeom prst="roundRect">
            <a:avLst>
              <a:gd name="adj" fmla="val 3712"/>
            </a:avLst>
          </a:prstGeom>
          <a:solidFill>
            <a:srgbClr val="10232D"/>
          </a:solidFill>
          <a:ln w="10541">
            <a:solidFill>
              <a:srgbClr val="23434E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77824" y="2459736"/>
            <a:ext cx="4041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kern="0" spc="12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EXPERIENCE SHIFT</a:t>
            </a:r>
            <a:endParaRPr lang="en-US" sz="1080" dirty="0"/>
          </a:p>
        </p:txBody>
      </p:sp>
      <p:sp>
        <p:nvSpPr>
          <p:cNvPr id="36" name="Text 33"/>
          <p:cNvSpPr/>
          <p:nvPr/>
        </p:nvSpPr>
        <p:spPr>
          <a:xfrm>
            <a:off x="859536" y="2926080"/>
            <a:ext cx="57607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From the queue</a:t>
            </a:r>
            <a:endParaRPr lang="en-US" sz="3450" dirty="0"/>
          </a:p>
          <a:p>
            <a:pPr marL="0" indent="0" algn="l">
              <a:buNone/>
            </a:pPr>
            <a:r>
              <a:rPr lang="en-US" sz="345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to the car.</a:t>
            </a:r>
            <a:endParaRPr lang="en-US" sz="3450" dirty="0"/>
          </a:p>
        </p:txBody>
      </p:sp>
      <p:sp>
        <p:nvSpPr>
          <p:cNvPr id="37" name="Text 34"/>
          <p:cNvSpPr/>
          <p:nvPr/>
        </p:nvSpPr>
        <p:spPr>
          <a:xfrm>
            <a:off x="877824" y="4334256"/>
            <a:ext cx="575157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4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Renters receive a mobile link, complete required checks and head directly to their assigned pickup location.</a:t>
            </a:r>
            <a:endParaRPr lang="en-US" sz="1540" dirty="0"/>
          </a:p>
        </p:txBody>
      </p:sp>
      <p:sp>
        <p:nvSpPr>
          <p:cNvPr id="38" name="Shape 35"/>
          <p:cNvSpPr/>
          <p:nvPr/>
        </p:nvSpPr>
        <p:spPr>
          <a:xfrm>
            <a:off x="886968" y="5367528"/>
            <a:ext cx="1819656" cy="338328"/>
          </a:xfrm>
          <a:prstGeom prst="roundRect">
            <a:avLst>
              <a:gd name="adj" fmla="val 27027"/>
            </a:avLst>
          </a:prstGeom>
          <a:solidFill>
            <a:srgbClr val="1C4142"/>
          </a:solidFill>
          <a:ln w="8255">
            <a:solidFill>
              <a:srgbClr val="3B6D68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64692" y="539038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APP DOWNLOAD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2834640" y="5367528"/>
            <a:ext cx="2002536" cy="338328"/>
          </a:xfrm>
          <a:prstGeom prst="roundRect">
            <a:avLst>
              <a:gd name="adj" fmla="val 27027"/>
            </a:avLst>
          </a:prstGeom>
          <a:solidFill>
            <a:srgbClr val="142B36"/>
          </a:solidFill>
          <a:ln w="8255">
            <a:solidFill>
              <a:srgbClr val="31515D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912364" y="539038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EXISTING SYSTEMS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7315200" y="2176272"/>
            <a:ext cx="4251960" cy="1252728"/>
          </a:xfrm>
          <a:prstGeom prst="roundRect">
            <a:avLst>
              <a:gd name="adj" fmla="val 8759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7587691" y="2464308"/>
            <a:ext cx="274320" cy="182880"/>
          </a:xfrm>
          <a:prstGeom prst="roundRect">
            <a:avLst>
              <a:gd name="adj" fmla="val 50000"/>
            </a:avLst>
          </a:prstGeom>
          <a:solidFill>
            <a:srgbClr val="142B36"/>
          </a:solidFill>
          <a:ln w="14605">
            <a:solidFill>
              <a:srgbClr val="6AD1CD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639812" y="2406701"/>
            <a:ext cx="164592" cy="1645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028432" y="2350008"/>
            <a:ext cx="3172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75" b="1" kern="0" spc="37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CLOUD ARCHITECTURE</a:t>
            </a:r>
            <a:endParaRPr lang="en-US" sz="1175" dirty="0"/>
          </a:p>
        </p:txBody>
      </p:sp>
      <p:sp>
        <p:nvSpPr>
          <p:cNvPr id="46" name="Text 43"/>
          <p:cNvSpPr/>
          <p:nvPr/>
        </p:nvSpPr>
        <p:spPr>
          <a:xfrm>
            <a:off x="8028432" y="2679192"/>
            <a:ext cx="3236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Secure API integrations with existing reservation and fleet systems.</a:t>
            </a:r>
            <a:endParaRPr lang="en-US" sz="1400" dirty="0"/>
          </a:p>
        </p:txBody>
      </p:sp>
      <p:sp>
        <p:nvSpPr>
          <p:cNvPr id="47" name="Shape 44"/>
          <p:cNvSpPr/>
          <p:nvPr/>
        </p:nvSpPr>
        <p:spPr>
          <a:xfrm>
            <a:off x="7315200" y="3529584"/>
            <a:ext cx="4251960" cy="1252728"/>
          </a:xfrm>
          <a:prstGeom prst="roundRect">
            <a:avLst>
              <a:gd name="adj" fmla="val 8759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7607808" y="3739896"/>
            <a:ext cx="182880" cy="301752"/>
          </a:xfrm>
          <a:prstGeom prst="roundRect">
            <a:avLst>
              <a:gd name="adj" fmla="val 17500"/>
            </a:avLst>
          </a:prstGeom>
          <a:solidFill>
            <a:srgbClr val="142B36"/>
          </a:solidFill>
          <a:ln w="17780">
            <a:solidFill>
              <a:srgbClr val="6AD1CD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7659014" y="3984041"/>
            <a:ext cx="78638" cy="0"/>
          </a:xfrm>
          <a:prstGeom prst="line">
            <a:avLst/>
          </a:prstGeom>
          <a:noFill/>
          <a:ln w="11430">
            <a:solidFill>
              <a:srgbClr val="6AD1CD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8028432" y="3703320"/>
            <a:ext cx="3172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75" b="1" kern="0" spc="37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MOBILE WEB FLOW</a:t>
            </a:r>
            <a:endParaRPr lang="en-US" sz="1175" dirty="0"/>
          </a:p>
        </p:txBody>
      </p:sp>
      <p:sp>
        <p:nvSpPr>
          <p:cNvPr id="51" name="Text 48"/>
          <p:cNvSpPr/>
          <p:nvPr/>
        </p:nvSpPr>
        <p:spPr>
          <a:xfrm>
            <a:off x="8028432" y="4032504"/>
            <a:ext cx="3236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Multilingual self-service via SMS, WhatsApp or email link.</a:t>
            </a:r>
            <a:endParaRPr lang="en-US" sz="1400" dirty="0"/>
          </a:p>
        </p:txBody>
      </p:sp>
      <p:sp>
        <p:nvSpPr>
          <p:cNvPr id="52" name="Shape 49"/>
          <p:cNvSpPr/>
          <p:nvPr/>
        </p:nvSpPr>
        <p:spPr>
          <a:xfrm>
            <a:off x="7315200" y="4882896"/>
            <a:ext cx="4251960" cy="1252728"/>
          </a:xfrm>
          <a:prstGeom prst="roundRect">
            <a:avLst>
              <a:gd name="adj" fmla="val 8759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603236" y="5106924"/>
            <a:ext cx="228600" cy="265176"/>
          </a:xfrm>
          <a:prstGeom prst="roundRect">
            <a:avLst>
              <a:gd name="adj" fmla="val 24000"/>
            </a:avLst>
          </a:prstGeom>
          <a:solidFill>
            <a:srgbClr val="142B36"/>
          </a:solidFill>
          <a:ln w="13970">
            <a:solidFill>
              <a:srgbClr val="6AD1CD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7662672" y="5230368"/>
            <a:ext cx="36576" cy="36576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7699248" y="5266944"/>
            <a:ext cx="73152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028432" y="5056632"/>
            <a:ext cx="3172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75" b="1" kern="0" spc="37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PRODUCTION-GRADE DESIGN</a:t>
            </a:r>
            <a:endParaRPr lang="en-US" sz="1175" dirty="0"/>
          </a:p>
        </p:txBody>
      </p:sp>
      <p:sp>
        <p:nvSpPr>
          <p:cNvPr id="57" name="Text 54"/>
          <p:cNvSpPr/>
          <p:nvPr/>
        </p:nvSpPr>
        <p:spPr>
          <a:xfrm>
            <a:off x="8028432" y="5385816"/>
            <a:ext cx="3236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Certified identity partners, e-signature and tokenised payments.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DESIGN REQUIREMENTS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Four requirements. One seamless experience.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solution is designed to work with renters’ phones and existing branch systems.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30936" y="2212848"/>
            <a:ext cx="5404104" cy="1810512"/>
          </a:xfrm>
          <a:prstGeom prst="roundRect">
            <a:avLst>
              <a:gd name="adj" fmla="val 7071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832104" y="2386584"/>
            <a:ext cx="484632" cy="292608"/>
          </a:xfrm>
          <a:prstGeom prst="roundRect">
            <a:avLst>
              <a:gd name="adj" fmla="val 31250"/>
            </a:avLst>
          </a:prstGeom>
          <a:solidFill>
            <a:srgbClr val="1E4447"/>
          </a:solidFill>
          <a:ln w="8255">
            <a:solidFill>
              <a:srgbClr val="32656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09828" y="2409444"/>
            <a:ext cx="3291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50" dirty="0"/>
          </a:p>
        </p:txBody>
      </p:sp>
      <p:sp>
        <p:nvSpPr>
          <p:cNvPr id="37" name="Shape 34"/>
          <p:cNvSpPr/>
          <p:nvPr/>
        </p:nvSpPr>
        <p:spPr>
          <a:xfrm>
            <a:off x="5532120" y="2414016"/>
            <a:ext cx="182880" cy="301752"/>
          </a:xfrm>
          <a:prstGeom prst="roundRect">
            <a:avLst>
              <a:gd name="adj" fmla="val 17500"/>
            </a:avLst>
          </a:prstGeom>
          <a:solidFill>
            <a:srgbClr val="142B36"/>
          </a:solidFill>
          <a:ln w="17780">
            <a:solidFill>
              <a:srgbClr val="6AD1CD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583326" y="2658161"/>
            <a:ext cx="78638" cy="0"/>
          </a:xfrm>
          <a:prstGeom prst="line">
            <a:avLst/>
          </a:prstGeom>
          <a:noFill/>
          <a:ln w="11430">
            <a:solidFill>
              <a:srgbClr val="6AD1CD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41248" y="2825496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 &amp; MOBILE ONLY</a:t>
            </a:r>
            <a:endParaRPr lang="en-US" sz="1660" dirty="0"/>
          </a:p>
        </p:txBody>
      </p:sp>
      <p:sp>
        <p:nvSpPr>
          <p:cNvPr id="40" name="Text 37"/>
          <p:cNvSpPr/>
          <p:nvPr/>
        </p:nvSpPr>
        <p:spPr>
          <a:xfrm>
            <a:off x="850392" y="3255264"/>
            <a:ext cx="49011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SMS, WhatsApp or email link opens a multilingual mobile-web journey; a loyalty app is optional.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6208776" y="2212848"/>
            <a:ext cx="5404104" cy="1810512"/>
          </a:xfrm>
          <a:prstGeom prst="roundRect">
            <a:avLst>
              <a:gd name="adj" fmla="val 7071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409944" y="2386584"/>
            <a:ext cx="484632" cy="292608"/>
          </a:xfrm>
          <a:prstGeom prst="roundRect">
            <a:avLst>
              <a:gd name="adj" fmla="val 31250"/>
            </a:avLst>
          </a:prstGeom>
          <a:solidFill>
            <a:srgbClr val="1E4447"/>
          </a:solidFill>
          <a:ln w="8255">
            <a:solidFill>
              <a:srgbClr val="32656A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487668" y="2409444"/>
            <a:ext cx="3291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11089843" y="2491740"/>
            <a:ext cx="274320" cy="182880"/>
          </a:xfrm>
          <a:prstGeom prst="roundRect">
            <a:avLst>
              <a:gd name="adj" fmla="val 50000"/>
            </a:avLst>
          </a:prstGeom>
          <a:solidFill>
            <a:srgbClr val="142B36"/>
          </a:solidFill>
          <a:ln w="14605">
            <a:solidFill>
              <a:srgbClr val="6AD1CD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11141964" y="2434133"/>
            <a:ext cx="164592" cy="1645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419088" y="2825496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HARDWARE</a:t>
            </a:r>
            <a:endParaRPr lang="en-US" sz="1660" dirty="0"/>
          </a:p>
        </p:txBody>
      </p:sp>
      <p:sp>
        <p:nvSpPr>
          <p:cNvPr id="47" name="Text 44"/>
          <p:cNvSpPr/>
          <p:nvPr/>
        </p:nvSpPr>
        <p:spPr>
          <a:xfrm>
            <a:off x="6428232" y="3255264"/>
            <a:ext cx="49011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customer’s camera captures documents; staff can validate digital passes using existing mobile phones.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630936" y="4197096"/>
            <a:ext cx="5404104" cy="1810512"/>
          </a:xfrm>
          <a:prstGeom prst="roundRect">
            <a:avLst>
              <a:gd name="adj" fmla="val 7071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832104" y="4370832"/>
            <a:ext cx="484632" cy="292608"/>
          </a:xfrm>
          <a:prstGeom prst="roundRect">
            <a:avLst>
              <a:gd name="adj" fmla="val 31250"/>
            </a:avLst>
          </a:prstGeom>
          <a:solidFill>
            <a:srgbClr val="1E4447"/>
          </a:solidFill>
          <a:ln w="8255">
            <a:solidFill>
              <a:srgbClr val="32656A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09828" y="4393692"/>
            <a:ext cx="3291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5527548" y="4411980"/>
            <a:ext cx="228600" cy="265176"/>
          </a:xfrm>
          <a:prstGeom prst="roundRect">
            <a:avLst>
              <a:gd name="adj" fmla="val 24000"/>
            </a:avLst>
          </a:prstGeom>
          <a:solidFill>
            <a:srgbClr val="142B36"/>
          </a:solidFill>
          <a:ln w="13970">
            <a:solidFill>
              <a:srgbClr val="6AD1CD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5586984" y="4535424"/>
            <a:ext cx="36576" cy="36576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5623560" y="4572000"/>
            <a:ext cx="73152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841248" y="4809744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TRUSTED VERIFICATION</a:t>
            </a:r>
            <a:endParaRPr lang="en-US" sz="1660" dirty="0"/>
          </a:p>
        </p:txBody>
      </p:sp>
      <p:sp>
        <p:nvSpPr>
          <p:cNvPr id="55" name="Text 52"/>
          <p:cNvSpPr/>
          <p:nvPr/>
        </p:nvSpPr>
        <p:spPr>
          <a:xfrm>
            <a:off x="850392" y="5239512"/>
            <a:ext cx="49011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Certified document checks, selfie liveness, compliant e-signatures and secure card tokenisation.</a:t>
            </a:r>
            <a:endParaRPr lang="en-US" sz="1200" dirty="0"/>
          </a:p>
        </p:txBody>
      </p:sp>
      <p:sp>
        <p:nvSpPr>
          <p:cNvPr id="56" name="Shape 53"/>
          <p:cNvSpPr/>
          <p:nvPr/>
        </p:nvSpPr>
        <p:spPr>
          <a:xfrm>
            <a:off x="6208776" y="4197096"/>
            <a:ext cx="5404104" cy="1810512"/>
          </a:xfrm>
          <a:prstGeom prst="roundRect">
            <a:avLst>
              <a:gd name="adj" fmla="val 7071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6409944" y="4370832"/>
            <a:ext cx="484632" cy="292608"/>
          </a:xfrm>
          <a:prstGeom prst="roundRect">
            <a:avLst>
              <a:gd name="adj" fmla="val 31250"/>
            </a:avLst>
          </a:prstGeom>
          <a:solidFill>
            <a:srgbClr val="1E4447"/>
          </a:solidFill>
          <a:ln w="8255">
            <a:solidFill>
              <a:srgbClr val="32656A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487668" y="4393692"/>
            <a:ext cx="3291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50" dirty="0"/>
          </a:p>
        </p:txBody>
      </p:sp>
      <p:sp>
        <p:nvSpPr>
          <p:cNvPr id="59" name="Shape 56"/>
          <p:cNvSpPr/>
          <p:nvPr/>
        </p:nvSpPr>
        <p:spPr>
          <a:xfrm>
            <a:off x="11073384" y="4421124"/>
            <a:ext cx="146304" cy="146304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11199571" y="4553712"/>
            <a:ext cx="148133" cy="128016"/>
          </a:xfrm>
          <a:prstGeom prst="line">
            <a:avLst/>
          </a:prstGeom>
          <a:noFill/>
          <a:ln w="25400">
            <a:solidFill>
              <a:srgbClr val="6AD1CD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11276381" y="4617720"/>
            <a:ext cx="39319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6419088" y="4809744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PICKUP</a:t>
            </a:r>
            <a:endParaRPr lang="en-US" sz="1660" dirty="0"/>
          </a:p>
        </p:txBody>
      </p:sp>
      <p:sp>
        <p:nvSpPr>
          <p:cNvPr id="63" name="Text 60"/>
          <p:cNvSpPr/>
          <p:nvPr/>
        </p:nvSpPr>
        <p:spPr>
          <a:xfrm>
            <a:off x="6428232" y="5239512"/>
            <a:ext cx="490118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Bay details, a digital gate pass and supported connected-vehicle access guide customers to the car.</a:t>
            </a:r>
            <a:endParaRPr lang="en-US" sz="1200" dirty="0"/>
          </a:p>
        </p:txBody>
      </p:sp>
      <p:sp>
        <p:nvSpPr>
          <p:cNvPr id="64" name="Shape 61"/>
          <p:cNvSpPr/>
          <p:nvPr/>
        </p:nvSpPr>
        <p:spPr>
          <a:xfrm>
            <a:off x="658368" y="6245352"/>
            <a:ext cx="10890504" cy="146304"/>
          </a:xfrm>
          <a:prstGeom prst="roundRect">
            <a:avLst>
              <a:gd name="adj" fmla="val 18750"/>
            </a:avLst>
          </a:prstGeom>
          <a:solidFill>
            <a:srgbClr val="0A1923"/>
          </a:solidFill>
          <a:ln w="12700">
            <a:solidFill>
              <a:srgbClr val="0A1923">
                <a:alpha val="0"/>
              </a:srgbClr>
            </a:solidFill>
            <a:prstDash val="solid"/>
          </a:ln>
        </p:spPr>
      </p:sp>
      <p:pic>
        <p:nvPicPr>
          <p:cNvPr id="65" name="Image 0" descr="/mnt/data/counterless_work/devpals_logo.png">
            <a:extLst>
              <a:ext uri="{FF2B5EF4-FFF2-40B4-BE49-F238E27FC236}">
                <a16:creationId xmlns:a16="http://schemas.microsoft.com/office/drawing/2014/main" id="{36A26330-C536-487D-A9A4-2584A7100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CUSTOMER JOURNEY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Four steps before the customer arrives to a parking lot.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Eligibility and contractual checks are completed on the renter’s own phone.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67512" y="2185416"/>
            <a:ext cx="3703320" cy="3977640"/>
          </a:xfrm>
          <a:prstGeom prst="roundRect">
            <a:avLst>
              <a:gd name="adj" fmla="val 3457"/>
            </a:avLst>
          </a:prstGeom>
          <a:solidFill>
            <a:srgbClr val="10232D"/>
          </a:solidFill>
          <a:ln w="10541">
            <a:solidFill>
              <a:srgbClr val="31515D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1243584" y="2359152"/>
            <a:ext cx="2523744" cy="3639312"/>
          </a:xfrm>
          <a:prstGeom prst="roundRect">
            <a:avLst>
              <a:gd name="adj" fmla="val 8696"/>
            </a:avLst>
          </a:prstGeom>
          <a:solidFill>
            <a:srgbClr val="08131B"/>
          </a:solidFill>
          <a:ln w="20955">
            <a:solidFill>
              <a:srgbClr val="4F6671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362456" y="2468880"/>
            <a:ext cx="2286000" cy="3410712"/>
          </a:xfrm>
          <a:prstGeom prst="roundRect">
            <a:avLst>
              <a:gd name="adj" fmla="val 6400"/>
            </a:avLst>
          </a:prstGeom>
          <a:solidFill>
            <a:srgbClr val="0D2029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101657" y="2414016"/>
            <a:ext cx="807598" cy="91440"/>
          </a:xfrm>
          <a:prstGeom prst="roundRect">
            <a:avLst>
              <a:gd name="adj" fmla="val 50000"/>
            </a:avLst>
          </a:prstGeom>
          <a:solidFill>
            <a:srgbClr val="07131B"/>
          </a:solidFill>
          <a:ln w="12700">
            <a:solidFill>
              <a:srgbClr val="07131B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517904" y="2724912"/>
            <a:ext cx="199339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kern="0" spc="8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RENTA-A-CAR / CHECK-IN</a:t>
            </a:r>
            <a:endParaRPr lang="en-US" sz="940" dirty="0"/>
          </a:p>
        </p:txBody>
      </p:sp>
      <p:sp>
        <p:nvSpPr>
          <p:cNvPr id="39" name="Text 36"/>
          <p:cNvSpPr/>
          <p:nvPr/>
        </p:nvSpPr>
        <p:spPr>
          <a:xfrm>
            <a:off x="1481328" y="3054096"/>
            <a:ext cx="204825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IN</a:t>
            </a:r>
            <a:endParaRPr lang="en-US" sz="1810" dirty="0"/>
          </a:p>
          <a:p>
            <a:pPr marL="0" indent="0" algn="ctr">
              <a:buNone/>
            </a:pPr>
            <a:r>
              <a:rPr lang="en-US" sz="181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ARRIVAL</a:t>
            </a:r>
            <a:endParaRPr lang="en-US" sz="1810" dirty="0"/>
          </a:p>
        </p:txBody>
      </p:sp>
      <p:sp>
        <p:nvSpPr>
          <p:cNvPr id="40" name="Shape 37"/>
          <p:cNvSpPr/>
          <p:nvPr/>
        </p:nvSpPr>
        <p:spPr>
          <a:xfrm>
            <a:off x="1481328" y="3776472"/>
            <a:ext cx="2048256" cy="393192"/>
          </a:xfrm>
          <a:prstGeom prst="roundRect">
            <a:avLst>
              <a:gd name="adj" fmla="val 15116"/>
            </a:avLst>
          </a:prstGeom>
          <a:solidFill>
            <a:srgbClr val="193D3C"/>
          </a:solidFill>
          <a:ln w="6350">
            <a:solidFill>
              <a:srgbClr val="23434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609344" y="3872484"/>
            <a:ext cx="201168" cy="201168"/>
          </a:xfrm>
          <a:prstGeom prst="ellipse">
            <a:avLst/>
          </a:prstGeom>
          <a:solidFill>
            <a:srgbClr val="2D7A70"/>
          </a:solidFill>
          <a:ln w="12700">
            <a:solidFill>
              <a:srgbClr val="2D7A70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644091" y="3934663"/>
            <a:ext cx="146304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1956816" y="3878885"/>
            <a:ext cx="1600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Documents</a:t>
            </a:r>
            <a:endParaRPr lang="en-US" sz="1200" dirty="0"/>
          </a:p>
        </p:txBody>
      </p:sp>
      <p:sp>
        <p:nvSpPr>
          <p:cNvPr id="44" name="Shape 41"/>
          <p:cNvSpPr/>
          <p:nvPr/>
        </p:nvSpPr>
        <p:spPr>
          <a:xfrm>
            <a:off x="1481328" y="4242816"/>
            <a:ext cx="2048256" cy="393192"/>
          </a:xfrm>
          <a:prstGeom prst="roundRect">
            <a:avLst>
              <a:gd name="adj" fmla="val 15116"/>
            </a:avLst>
          </a:prstGeom>
          <a:solidFill>
            <a:srgbClr val="142B36"/>
          </a:solidFill>
          <a:ln w="6350">
            <a:solidFill>
              <a:srgbClr val="23434E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1609344" y="4338828"/>
            <a:ext cx="201168" cy="201168"/>
          </a:xfrm>
          <a:prstGeom prst="ellipse">
            <a:avLst/>
          </a:prstGeom>
          <a:solidFill>
            <a:srgbClr val="0D2029"/>
          </a:solidFill>
          <a:ln w="12700">
            <a:solidFill>
              <a:srgbClr val="0D2029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644091" y="4401007"/>
            <a:ext cx="146304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47" name="Text 44"/>
          <p:cNvSpPr/>
          <p:nvPr/>
        </p:nvSpPr>
        <p:spPr>
          <a:xfrm>
            <a:off x="1956816" y="4345229"/>
            <a:ext cx="1600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Identity match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1481328" y="4709160"/>
            <a:ext cx="2048256" cy="393192"/>
          </a:xfrm>
          <a:prstGeom prst="roundRect">
            <a:avLst>
              <a:gd name="adj" fmla="val 15116"/>
            </a:avLst>
          </a:prstGeom>
          <a:solidFill>
            <a:srgbClr val="142B36"/>
          </a:solidFill>
          <a:ln w="6350">
            <a:solidFill>
              <a:srgbClr val="23434E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1609344" y="4805172"/>
            <a:ext cx="201168" cy="201168"/>
          </a:xfrm>
          <a:prstGeom prst="ellipse">
            <a:avLst/>
          </a:prstGeom>
          <a:solidFill>
            <a:srgbClr val="0D2029"/>
          </a:solidFill>
          <a:ln w="12700">
            <a:solidFill>
              <a:srgbClr val="0D2029">
                <a:alpha val="0"/>
              </a:srgbClr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1644091" y="4867351"/>
            <a:ext cx="146304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1956816" y="4811573"/>
            <a:ext cx="1600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1481328" y="5175504"/>
            <a:ext cx="2048256" cy="393192"/>
          </a:xfrm>
          <a:prstGeom prst="roundRect">
            <a:avLst>
              <a:gd name="adj" fmla="val 15116"/>
            </a:avLst>
          </a:prstGeom>
          <a:solidFill>
            <a:srgbClr val="142B36"/>
          </a:solidFill>
          <a:ln w="6350">
            <a:solidFill>
              <a:srgbClr val="23434E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1609344" y="5271516"/>
            <a:ext cx="201168" cy="201168"/>
          </a:xfrm>
          <a:prstGeom prst="ellipse">
            <a:avLst/>
          </a:prstGeom>
          <a:solidFill>
            <a:srgbClr val="0D2029"/>
          </a:solidFill>
          <a:ln w="12700">
            <a:solidFill>
              <a:srgbClr val="0D2029">
                <a:alpha val="0"/>
              </a:srgbClr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1644091" y="5333695"/>
            <a:ext cx="146304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00" dirty="0"/>
          </a:p>
        </p:txBody>
      </p:sp>
      <p:sp>
        <p:nvSpPr>
          <p:cNvPr id="55" name="Text 52"/>
          <p:cNvSpPr/>
          <p:nvPr/>
        </p:nvSpPr>
        <p:spPr>
          <a:xfrm>
            <a:off x="1956816" y="5277917"/>
            <a:ext cx="1600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Deposit</a:t>
            </a:r>
            <a:endParaRPr lang="en-US" sz="1200" dirty="0"/>
          </a:p>
        </p:txBody>
      </p:sp>
      <p:sp>
        <p:nvSpPr>
          <p:cNvPr id="56" name="Shape 53"/>
          <p:cNvSpPr/>
          <p:nvPr/>
        </p:nvSpPr>
        <p:spPr>
          <a:xfrm>
            <a:off x="1609344" y="5605272"/>
            <a:ext cx="1792224" cy="246888"/>
          </a:xfrm>
          <a:prstGeom prst="roundRect">
            <a:avLst>
              <a:gd name="adj" fmla="val 37037"/>
            </a:avLst>
          </a:prstGeom>
          <a:solidFill>
            <a:srgbClr val="1A4745"/>
          </a:solidFill>
          <a:ln w="8255">
            <a:solidFill>
              <a:srgbClr val="33786E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1687068" y="5628132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SECURE MOBILE WEB</a:t>
            </a:r>
            <a:endParaRPr lang="en-US" sz="1050" dirty="0"/>
          </a:p>
        </p:txBody>
      </p:sp>
      <p:sp>
        <p:nvSpPr>
          <p:cNvPr id="58" name="Shape 55"/>
          <p:cNvSpPr/>
          <p:nvPr/>
        </p:nvSpPr>
        <p:spPr>
          <a:xfrm>
            <a:off x="4581144" y="2176272"/>
            <a:ext cx="6967728" cy="923544"/>
          </a:xfrm>
          <a:prstGeom prst="roundRect">
            <a:avLst>
              <a:gd name="adj" fmla="val 9901"/>
            </a:avLst>
          </a:prstGeom>
          <a:solidFill>
            <a:srgbClr val="153238"/>
          </a:solidFill>
          <a:ln w="8890">
            <a:solidFill>
              <a:srgbClr val="367B77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4800600" y="2423160"/>
            <a:ext cx="393192" cy="393192"/>
          </a:xfrm>
          <a:prstGeom prst="ellipse">
            <a:avLst/>
          </a:prstGeom>
          <a:solidFill>
            <a:srgbClr val="235A56"/>
          </a:solidFill>
          <a:ln w="10160">
            <a:solidFill>
              <a:srgbClr val="4FADA6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4871923" y="253014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20" dirty="0"/>
          </a:p>
        </p:txBody>
      </p:sp>
      <p:sp>
        <p:nvSpPr>
          <p:cNvPr id="61" name="Text 58"/>
          <p:cNvSpPr/>
          <p:nvPr/>
        </p:nvSpPr>
        <p:spPr>
          <a:xfrm>
            <a:off x="5367528" y="2286000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kern="0" spc="29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INVITATION</a:t>
            </a:r>
            <a:endParaRPr lang="en-US" sz="1310" dirty="0"/>
          </a:p>
        </p:txBody>
      </p:sp>
      <p:sp>
        <p:nvSpPr>
          <p:cNvPr id="62" name="Text 59"/>
          <p:cNvSpPr/>
          <p:nvPr/>
        </p:nvSpPr>
        <p:spPr>
          <a:xfrm>
            <a:off x="5367528" y="2615184"/>
            <a:ext cx="5742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Multilingual SMS, WhatsApp or email link is sent after booking.</a:t>
            </a:r>
            <a:endParaRPr lang="en-US" sz="1160" dirty="0"/>
          </a:p>
        </p:txBody>
      </p:sp>
      <p:sp>
        <p:nvSpPr>
          <p:cNvPr id="63" name="Shape 60"/>
          <p:cNvSpPr/>
          <p:nvPr/>
        </p:nvSpPr>
        <p:spPr>
          <a:xfrm>
            <a:off x="11078870" y="2475464"/>
            <a:ext cx="131674" cy="217261"/>
          </a:xfrm>
          <a:prstGeom prst="roundRect">
            <a:avLst>
              <a:gd name="adj" fmla="val 17500"/>
            </a:avLst>
          </a:prstGeom>
          <a:solidFill>
            <a:srgbClr val="142B36"/>
          </a:solidFill>
          <a:ln w="17780">
            <a:solidFill>
              <a:srgbClr val="6AD1CD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11115739" y="2651248"/>
            <a:ext cx="56620" cy="0"/>
          </a:xfrm>
          <a:prstGeom prst="line">
            <a:avLst/>
          </a:prstGeom>
          <a:noFill/>
          <a:ln w="11430">
            <a:solidFill>
              <a:srgbClr val="6AD1CD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581144" y="3182112"/>
            <a:ext cx="6967728" cy="923544"/>
          </a:xfrm>
          <a:prstGeom prst="roundRect">
            <a:avLst>
              <a:gd name="adj" fmla="val 9901"/>
            </a:avLst>
          </a:prstGeom>
          <a:solidFill>
            <a:srgbClr val="10232D"/>
          </a:solidFill>
          <a:ln w="8890">
            <a:solidFill>
              <a:srgbClr val="23434E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4800600" y="3429000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4871923" y="353598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20" dirty="0"/>
          </a:p>
        </p:txBody>
      </p:sp>
      <p:sp>
        <p:nvSpPr>
          <p:cNvPr id="68" name="Text 65"/>
          <p:cNvSpPr/>
          <p:nvPr/>
        </p:nvSpPr>
        <p:spPr>
          <a:xfrm>
            <a:off x="5367528" y="3291840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kern="0" spc="29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IDENTITY &amp; LICENCE</a:t>
            </a:r>
            <a:endParaRPr lang="en-US" sz="1310" dirty="0"/>
          </a:p>
        </p:txBody>
      </p:sp>
      <p:sp>
        <p:nvSpPr>
          <p:cNvPr id="69" name="Text 66"/>
          <p:cNvSpPr/>
          <p:nvPr/>
        </p:nvSpPr>
        <p:spPr>
          <a:xfrm>
            <a:off x="5367528" y="3621024"/>
            <a:ext cx="5742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Passport and driving licence captured by phone camera or NFC.</a:t>
            </a:r>
            <a:endParaRPr lang="en-US" sz="1160" dirty="0"/>
          </a:p>
        </p:txBody>
      </p:sp>
      <p:sp>
        <p:nvSpPr>
          <p:cNvPr id="70" name="Shape 67"/>
          <p:cNvSpPr/>
          <p:nvPr/>
        </p:nvSpPr>
        <p:spPr>
          <a:xfrm>
            <a:off x="11082162" y="3487887"/>
            <a:ext cx="151425" cy="197510"/>
          </a:xfrm>
          <a:prstGeom prst="roundRect">
            <a:avLst>
              <a:gd name="adj" fmla="val 18116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11108497" y="3566892"/>
            <a:ext cx="95463" cy="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11108497" y="3606394"/>
            <a:ext cx="75712" cy="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4581144" y="4187952"/>
            <a:ext cx="6967728" cy="923544"/>
          </a:xfrm>
          <a:prstGeom prst="roundRect">
            <a:avLst>
              <a:gd name="adj" fmla="val 9901"/>
            </a:avLst>
          </a:prstGeom>
          <a:solidFill>
            <a:srgbClr val="10232D"/>
          </a:solidFill>
          <a:ln w="8890">
            <a:solidFill>
              <a:srgbClr val="23434E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4800600" y="4434840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4871923" y="454182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20" dirty="0"/>
          </a:p>
        </p:txBody>
      </p:sp>
      <p:sp>
        <p:nvSpPr>
          <p:cNvPr id="76" name="Text 73"/>
          <p:cNvSpPr/>
          <p:nvPr/>
        </p:nvSpPr>
        <p:spPr>
          <a:xfrm>
            <a:off x="5367528" y="4297680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kern="0" spc="29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BIOMETRIC MATCH</a:t>
            </a:r>
            <a:endParaRPr lang="en-US" sz="1310" dirty="0"/>
          </a:p>
        </p:txBody>
      </p:sp>
      <p:sp>
        <p:nvSpPr>
          <p:cNvPr id="77" name="Text 74"/>
          <p:cNvSpPr/>
          <p:nvPr/>
        </p:nvSpPr>
        <p:spPr>
          <a:xfrm>
            <a:off x="5367528" y="4626864"/>
            <a:ext cx="5742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Risk-based selfie liveness aligns the renter with document imagery.</a:t>
            </a:r>
            <a:endParaRPr lang="en-US" sz="1160" dirty="0"/>
          </a:p>
        </p:txBody>
      </p:sp>
      <p:sp>
        <p:nvSpPr>
          <p:cNvPr id="78" name="Shape 75"/>
          <p:cNvSpPr/>
          <p:nvPr/>
        </p:nvSpPr>
        <p:spPr>
          <a:xfrm>
            <a:off x="11075579" y="4506895"/>
            <a:ext cx="164592" cy="1645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11134832" y="4552980"/>
            <a:ext cx="0" cy="88880"/>
          </a:xfrm>
          <a:prstGeom prst="line">
            <a:avLst/>
          </a:prstGeom>
          <a:noFill/>
          <a:ln w="16510">
            <a:solidFill>
              <a:srgbClr val="6AD1CD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11180917" y="4566148"/>
            <a:ext cx="0" cy="7242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4581144" y="5193792"/>
            <a:ext cx="6967728" cy="923544"/>
          </a:xfrm>
          <a:prstGeom prst="roundRect">
            <a:avLst>
              <a:gd name="adj" fmla="val 9901"/>
            </a:avLst>
          </a:prstGeom>
          <a:solidFill>
            <a:srgbClr val="10232D"/>
          </a:solidFill>
          <a:ln w="8890">
            <a:solidFill>
              <a:srgbClr val="23434E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4800600" y="5440680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4871923" y="554766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20" dirty="0"/>
          </a:p>
        </p:txBody>
      </p:sp>
      <p:sp>
        <p:nvSpPr>
          <p:cNvPr id="84" name="Text 81"/>
          <p:cNvSpPr/>
          <p:nvPr/>
        </p:nvSpPr>
        <p:spPr>
          <a:xfrm>
            <a:off x="5367528" y="5303520"/>
            <a:ext cx="44439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kern="0" spc="29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RULES &amp; CONTRACT</a:t>
            </a:r>
            <a:endParaRPr lang="en-US" sz="1310" dirty="0"/>
          </a:p>
        </p:txBody>
      </p:sp>
      <p:sp>
        <p:nvSpPr>
          <p:cNvPr id="85" name="Text 82"/>
          <p:cNvSpPr/>
          <p:nvPr/>
        </p:nvSpPr>
        <p:spPr>
          <a:xfrm>
            <a:off x="5367528" y="5632704"/>
            <a:ext cx="5742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Eligibility checks and e-signed rental agreement complete the flow.</a:t>
            </a:r>
            <a:endParaRPr lang="en-US" sz="1160" dirty="0"/>
          </a:p>
        </p:txBody>
      </p:sp>
      <p:sp>
        <p:nvSpPr>
          <p:cNvPr id="86" name="Shape 83"/>
          <p:cNvSpPr/>
          <p:nvPr/>
        </p:nvSpPr>
        <p:spPr>
          <a:xfrm>
            <a:off x="11045952" y="5486400"/>
            <a:ext cx="223845" cy="223845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11105205" y="5598323"/>
            <a:ext cx="39502" cy="32918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11144707" y="5631241"/>
            <a:ext cx="75712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pic>
        <p:nvPicPr>
          <p:cNvPr id="89" name="Image 0" descr="/mnt/data/counterless_work/devpals_logo.png">
            <a:extLst>
              <a:ext uri="{FF2B5EF4-FFF2-40B4-BE49-F238E27FC236}">
                <a16:creationId xmlns:a16="http://schemas.microsoft.com/office/drawing/2014/main" id="{8D8B1ED3-9639-4F1C-A113-849D51904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CUSTOMER JOURNEY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From pick-up to return. No counter detour.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Deposit, bay assignment, gate access and return status connect within the same workflow.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21792" y="2185416"/>
            <a:ext cx="6867144" cy="923544"/>
          </a:xfrm>
          <a:prstGeom prst="roundRect">
            <a:avLst>
              <a:gd name="adj" fmla="val 9901"/>
            </a:avLst>
          </a:prstGeom>
          <a:solidFill>
            <a:srgbClr val="10232D"/>
          </a:solidFill>
          <a:ln w="9652">
            <a:solidFill>
              <a:srgbClr val="23434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822960" y="2423160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94283" y="253014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20" dirty="0"/>
          </a:p>
        </p:txBody>
      </p:sp>
      <p:sp>
        <p:nvSpPr>
          <p:cNvPr id="37" name="Text 34"/>
          <p:cNvSpPr/>
          <p:nvPr/>
        </p:nvSpPr>
        <p:spPr>
          <a:xfrm>
            <a:off x="1399032" y="2286000"/>
            <a:ext cx="42702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30" b="1" kern="0" spc="34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SECURE PAYMENT</a:t>
            </a:r>
            <a:endParaRPr lang="en-US" sz="1330" dirty="0"/>
          </a:p>
        </p:txBody>
      </p:sp>
      <p:sp>
        <p:nvSpPr>
          <p:cNvPr id="38" name="Text 35"/>
          <p:cNvSpPr/>
          <p:nvPr/>
        </p:nvSpPr>
        <p:spPr>
          <a:xfrm>
            <a:off x="1399032" y="2606040"/>
            <a:ext cx="5623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Tokenised card details and deposit pre-authorisation via a payment gateway.</a:t>
            </a:r>
            <a:endParaRPr lang="en-US" sz="1150" dirty="0"/>
          </a:p>
        </p:txBody>
      </p:sp>
      <p:sp>
        <p:nvSpPr>
          <p:cNvPr id="39" name="Shape 36"/>
          <p:cNvSpPr/>
          <p:nvPr/>
        </p:nvSpPr>
        <p:spPr>
          <a:xfrm>
            <a:off x="6995617" y="2513228"/>
            <a:ext cx="198425" cy="147218"/>
          </a:xfrm>
          <a:prstGeom prst="roundRect">
            <a:avLst>
              <a:gd name="adj" fmla="val 27950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7014820" y="2567635"/>
            <a:ext cx="158740" cy="0"/>
          </a:xfrm>
          <a:prstGeom prst="line">
            <a:avLst/>
          </a:prstGeom>
          <a:noFill/>
          <a:ln w="17780">
            <a:solidFill>
              <a:srgbClr val="6AD1CD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21792" y="3191256"/>
            <a:ext cx="6867144" cy="923544"/>
          </a:xfrm>
          <a:prstGeom prst="roundRect">
            <a:avLst>
              <a:gd name="adj" fmla="val 9901"/>
            </a:avLst>
          </a:prstGeom>
          <a:solidFill>
            <a:srgbClr val="10232D"/>
          </a:solidFill>
          <a:ln w="9652">
            <a:solidFill>
              <a:srgbClr val="23434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822960" y="3429000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94283" y="353598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20" dirty="0"/>
          </a:p>
        </p:txBody>
      </p:sp>
      <p:sp>
        <p:nvSpPr>
          <p:cNvPr id="44" name="Text 41"/>
          <p:cNvSpPr/>
          <p:nvPr/>
        </p:nvSpPr>
        <p:spPr>
          <a:xfrm>
            <a:off x="1399032" y="3291840"/>
            <a:ext cx="42702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30" b="1" kern="0" spc="34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BAY ASSIGNMENT</a:t>
            </a:r>
            <a:endParaRPr lang="en-US" sz="1330" dirty="0"/>
          </a:p>
        </p:txBody>
      </p:sp>
      <p:sp>
        <p:nvSpPr>
          <p:cNvPr id="45" name="Text 42"/>
          <p:cNvSpPr/>
          <p:nvPr/>
        </p:nvSpPr>
        <p:spPr>
          <a:xfrm>
            <a:off x="1399032" y="3611880"/>
            <a:ext cx="5623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Arrival information and flight tracking deliver the allocated parking bay.</a:t>
            </a:r>
            <a:endParaRPr lang="en-US" sz="1150" dirty="0"/>
          </a:p>
        </p:txBody>
      </p:sp>
      <p:sp>
        <p:nvSpPr>
          <p:cNvPr id="46" name="Shape 43"/>
          <p:cNvSpPr/>
          <p:nvPr/>
        </p:nvSpPr>
        <p:spPr>
          <a:xfrm>
            <a:off x="6994977" y="3503066"/>
            <a:ext cx="64008" cy="64008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7133234" y="3627882"/>
            <a:ext cx="64008" cy="64008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7059625" y="3547872"/>
            <a:ext cx="96012" cy="83210"/>
          </a:xfrm>
          <a:prstGeom prst="line">
            <a:avLst/>
          </a:prstGeom>
          <a:noFill/>
          <a:ln w="17780">
            <a:solidFill>
              <a:srgbClr val="6AD1CD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621792" y="4197096"/>
            <a:ext cx="6867144" cy="923544"/>
          </a:xfrm>
          <a:prstGeom prst="roundRect">
            <a:avLst>
              <a:gd name="adj" fmla="val 9901"/>
            </a:avLst>
          </a:prstGeom>
          <a:solidFill>
            <a:srgbClr val="15373A"/>
          </a:solidFill>
          <a:ln w="9652">
            <a:solidFill>
              <a:srgbClr val="408580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22960" y="4434840"/>
            <a:ext cx="393192" cy="393192"/>
          </a:xfrm>
          <a:prstGeom prst="ellipse">
            <a:avLst/>
          </a:prstGeom>
          <a:solidFill>
            <a:srgbClr val="235A56"/>
          </a:solidFill>
          <a:ln w="10160">
            <a:solidFill>
              <a:srgbClr val="4FADA6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894283" y="454182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20" dirty="0"/>
          </a:p>
        </p:txBody>
      </p:sp>
      <p:sp>
        <p:nvSpPr>
          <p:cNvPr id="52" name="Text 49"/>
          <p:cNvSpPr/>
          <p:nvPr/>
        </p:nvSpPr>
        <p:spPr>
          <a:xfrm>
            <a:off x="1399032" y="4297680"/>
            <a:ext cx="42702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30" b="1" kern="0" spc="34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GATE PASS</a:t>
            </a:r>
            <a:endParaRPr lang="en-US" sz="1330" dirty="0"/>
          </a:p>
        </p:txBody>
      </p:sp>
      <p:sp>
        <p:nvSpPr>
          <p:cNvPr id="53" name="Text 50"/>
          <p:cNvSpPr/>
          <p:nvPr/>
        </p:nvSpPr>
        <p:spPr>
          <a:xfrm>
            <a:off x="1399032" y="4617720"/>
            <a:ext cx="5623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Wallet-compatible pass and phone-as-key where fleet and gate technology permit.</a:t>
            </a:r>
            <a:endParaRPr lang="en-US" sz="1150" dirty="0"/>
          </a:p>
        </p:txBody>
      </p:sp>
      <p:sp>
        <p:nvSpPr>
          <p:cNvPr id="54" name="Shape 51"/>
          <p:cNvSpPr/>
          <p:nvPr/>
        </p:nvSpPr>
        <p:spPr>
          <a:xfrm>
            <a:off x="6992417" y="4512107"/>
            <a:ext cx="102413" cy="102413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7080748" y="4604918"/>
            <a:ext cx="103693" cy="89611"/>
          </a:xfrm>
          <a:prstGeom prst="line">
            <a:avLst/>
          </a:prstGeom>
          <a:noFill/>
          <a:ln w="25400">
            <a:solidFill>
              <a:srgbClr val="6AD1CD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7134515" y="4649724"/>
            <a:ext cx="27523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621792" y="5202936"/>
            <a:ext cx="6867144" cy="923544"/>
          </a:xfrm>
          <a:prstGeom prst="roundRect">
            <a:avLst>
              <a:gd name="adj" fmla="val 9901"/>
            </a:avLst>
          </a:prstGeom>
          <a:solidFill>
            <a:srgbClr val="10232D"/>
          </a:solidFill>
          <a:ln w="9652">
            <a:solidFill>
              <a:srgbClr val="23434E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822960" y="5440680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894283" y="5547665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020" dirty="0"/>
          </a:p>
        </p:txBody>
      </p:sp>
      <p:sp>
        <p:nvSpPr>
          <p:cNvPr id="60" name="Text 57"/>
          <p:cNvSpPr/>
          <p:nvPr/>
        </p:nvSpPr>
        <p:spPr>
          <a:xfrm>
            <a:off x="1399032" y="5303520"/>
            <a:ext cx="42702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30" b="1" kern="0" spc="34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AUTOMATED RETURN</a:t>
            </a:r>
            <a:endParaRPr lang="en-US" sz="1330" dirty="0"/>
          </a:p>
        </p:txBody>
      </p:sp>
      <p:sp>
        <p:nvSpPr>
          <p:cNvPr id="61" name="Text 58"/>
          <p:cNvSpPr/>
          <p:nvPr/>
        </p:nvSpPr>
        <p:spPr>
          <a:xfrm>
            <a:off x="1399032" y="5623560"/>
            <a:ext cx="5623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Drop-off photos, telematics data and digital e-receipts close the journey.</a:t>
            </a:r>
            <a:endParaRPr lang="en-US" sz="1150" dirty="0"/>
          </a:p>
        </p:txBody>
      </p:sp>
      <p:sp>
        <p:nvSpPr>
          <p:cNvPr id="62" name="Shape 59"/>
          <p:cNvSpPr/>
          <p:nvPr/>
        </p:nvSpPr>
        <p:spPr>
          <a:xfrm>
            <a:off x="6986016" y="5495544"/>
            <a:ext cx="217627" cy="217627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7043623" y="5604358"/>
            <a:ext cx="38405" cy="32004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7082028" y="5636362"/>
            <a:ext cx="73609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7708392" y="2167128"/>
            <a:ext cx="3831336" cy="4023360"/>
          </a:xfrm>
          <a:prstGeom prst="roundRect">
            <a:avLst>
              <a:gd name="adj" fmla="val 3341"/>
            </a:avLst>
          </a:prstGeom>
          <a:solidFill>
            <a:srgbClr val="10232D"/>
          </a:solidFill>
          <a:ln w="10541">
            <a:solidFill>
              <a:srgbClr val="31515D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8458200" y="2340864"/>
            <a:ext cx="2331720" cy="3712464"/>
          </a:xfrm>
          <a:prstGeom prst="roundRect">
            <a:avLst>
              <a:gd name="adj" fmla="val 9412"/>
            </a:avLst>
          </a:prstGeom>
          <a:solidFill>
            <a:srgbClr val="08131B"/>
          </a:solidFill>
          <a:ln w="20955">
            <a:solidFill>
              <a:srgbClr val="4F6671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8577072" y="2450592"/>
            <a:ext cx="2093976" cy="3483864"/>
          </a:xfrm>
          <a:prstGeom prst="roundRect">
            <a:avLst>
              <a:gd name="adj" fmla="val 6987"/>
            </a:avLst>
          </a:prstGeom>
          <a:solidFill>
            <a:srgbClr val="0D2029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9250985" y="2395728"/>
            <a:ext cx="746150" cy="91440"/>
          </a:xfrm>
          <a:prstGeom prst="roundRect">
            <a:avLst>
              <a:gd name="adj" fmla="val 50000"/>
            </a:avLst>
          </a:prstGeom>
          <a:solidFill>
            <a:srgbClr val="07131B"/>
          </a:solidFill>
          <a:ln w="12700">
            <a:solidFill>
              <a:srgbClr val="07131B">
                <a:alpha val="0"/>
              </a:srgbClr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8732520" y="2706624"/>
            <a:ext cx="180136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kern="0" spc="8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RENTA-A-CAR / PICKUP</a:t>
            </a:r>
            <a:endParaRPr lang="en-US" sz="940" dirty="0"/>
          </a:p>
        </p:txBody>
      </p:sp>
      <p:sp>
        <p:nvSpPr>
          <p:cNvPr id="70" name="Text 67"/>
          <p:cNvSpPr/>
          <p:nvPr/>
        </p:nvSpPr>
        <p:spPr>
          <a:xfrm>
            <a:off x="8677656" y="2953512"/>
            <a:ext cx="1892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READY FOR PICK-UP</a:t>
            </a:r>
            <a:endParaRPr lang="en-US" sz="1400" dirty="0"/>
          </a:p>
        </p:txBody>
      </p:sp>
      <p:sp>
        <p:nvSpPr>
          <p:cNvPr id="71" name="Shape 68"/>
          <p:cNvSpPr/>
          <p:nvPr/>
        </p:nvSpPr>
        <p:spPr>
          <a:xfrm>
            <a:off x="8805672" y="3346704"/>
            <a:ext cx="1636776" cy="256032"/>
          </a:xfrm>
          <a:prstGeom prst="roundRect">
            <a:avLst>
              <a:gd name="adj" fmla="val 35714"/>
            </a:avLst>
          </a:prstGeom>
          <a:solidFill>
            <a:srgbClr val="1D4845"/>
          </a:solidFill>
          <a:ln w="8255">
            <a:solidFill>
              <a:srgbClr val="38766D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8883396" y="3369564"/>
            <a:ext cx="14813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IDENTITY VERIFIED</a:t>
            </a:r>
            <a:endParaRPr lang="en-US" sz="820" dirty="0"/>
          </a:p>
        </p:txBody>
      </p:sp>
      <p:sp>
        <p:nvSpPr>
          <p:cNvPr id="73" name="Shape 70"/>
          <p:cNvSpPr/>
          <p:nvPr/>
        </p:nvSpPr>
        <p:spPr>
          <a:xfrm>
            <a:off x="8695944" y="3785616"/>
            <a:ext cx="1856232" cy="868680"/>
          </a:xfrm>
          <a:prstGeom prst="roundRect">
            <a:avLst>
              <a:gd name="adj" fmla="val 10526"/>
            </a:avLst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8860536" y="3931920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kern="0" spc="8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VEHICLE</a:t>
            </a:r>
            <a:endParaRPr lang="en-US" sz="820" dirty="0"/>
          </a:p>
        </p:txBody>
      </p:sp>
      <p:sp>
        <p:nvSpPr>
          <p:cNvPr id="75" name="Text 72"/>
          <p:cNvSpPr/>
          <p:nvPr/>
        </p:nvSpPr>
        <p:spPr>
          <a:xfrm>
            <a:off x="8860536" y="4242816"/>
            <a:ext cx="15453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BAY B-24</a:t>
            </a:r>
            <a:endParaRPr lang="en-US" sz="2000" dirty="0"/>
          </a:p>
        </p:txBody>
      </p:sp>
      <p:sp>
        <p:nvSpPr>
          <p:cNvPr id="76" name="Text 73"/>
          <p:cNvSpPr/>
          <p:nvPr/>
        </p:nvSpPr>
        <p:spPr>
          <a:xfrm>
            <a:off x="8750808" y="4800600"/>
            <a:ext cx="1746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gate pass</a:t>
            </a:r>
            <a:endParaRPr lang="en-US" sz="1050" dirty="0"/>
          </a:p>
        </p:txBody>
      </p:sp>
      <p:sp>
        <p:nvSpPr>
          <p:cNvPr id="77" name="Shape 74"/>
          <p:cNvSpPr/>
          <p:nvPr/>
        </p:nvSpPr>
        <p:spPr>
          <a:xfrm>
            <a:off x="8796528" y="5056632"/>
            <a:ext cx="1655064" cy="384048"/>
          </a:xfrm>
          <a:prstGeom prst="roundRect">
            <a:avLst>
              <a:gd name="adj" fmla="val 16667"/>
            </a:avLst>
          </a:prstGeom>
          <a:solidFill>
            <a:srgbClr val="0A1923"/>
          </a:solidFill>
          <a:ln w="8890">
            <a:solidFill>
              <a:srgbClr val="31515D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8897112" y="5138928"/>
            <a:ext cx="33833" cy="219456"/>
          </a:xfrm>
          <a:prstGeom prst="rect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9008247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9119382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9230516" y="5138928"/>
            <a:ext cx="33833" cy="219456"/>
          </a:xfrm>
          <a:prstGeom prst="rect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9341651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9452786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9563921" y="5138928"/>
            <a:ext cx="33833" cy="219456"/>
          </a:xfrm>
          <a:prstGeom prst="rect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9675055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9786190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9897325" y="5138928"/>
            <a:ext cx="33833" cy="219456"/>
          </a:xfrm>
          <a:prstGeom prst="rect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10008460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10119594" y="5138928"/>
            <a:ext cx="33833" cy="219456"/>
          </a:xfrm>
          <a:prstGeom prst="rect">
            <a:avLst/>
          </a:prstGeom>
          <a:solidFill>
            <a:srgbClr val="D9ECEC"/>
          </a:solidFill>
          <a:ln w="12700">
            <a:solidFill>
              <a:srgbClr val="D9ECEC">
                <a:alpha val="0"/>
              </a:srgbClr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10230729" y="5138928"/>
            <a:ext cx="33833" cy="219456"/>
          </a:xfrm>
          <a:prstGeom prst="rect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91" name="Shape 88"/>
          <p:cNvSpPr/>
          <p:nvPr/>
        </p:nvSpPr>
        <p:spPr>
          <a:xfrm>
            <a:off x="8823960" y="5596128"/>
            <a:ext cx="1600200" cy="246888"/>
          </a:xfrm>
          <a:prstGeom prst="roundRect">
            <a:avLst>
              <a:gd name="adj" fmla="val 37037"/>
            </a:avLst>
          </a:prstGeom>
          <a:solidFill>
            <a:srgbClr val="1B5551"/>
          </a:solidFill>
          <a:ln w="8255">
            <a:solidFill>
              <a:srgbClr val="39827A"/>
            </a:solidFill>
            <a:prstDash val="solid"/>
          </a:ln>
        </p:spPr>
      </p:sp>
      <p:sp>
        <p:nvSpPr>
          <p:cNvPr id="92" name="Text 89"/>
          <p:cNvSpPr/>
          <p:nvPr/>
        </p:nvSpPr>
        <p:spPr>
          <a:xfrm>
            <a:off x="8901684" y="5618988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 AVAILABLE</a:t>
            </a:r>
            <a:endParaRPr lang="en-US" sz="810" dirty="0"/>
          </a:p>
        </p:txBody>
      </p:sp>
      <p:pic>
        <p:nvPicPr>
          <p:cNvPr id="93" name="Image 0" descr="/mnt/data/counterless_work/devpals_logo.png">
            <a:extLst>
              <a:ext uri="{FF2B5EF4-FFF2-40B4-BE49-F238E27FC236}">
                <a16:creationId xmlns:a16="http://schemas.microsoft.com/office/drawing/2014/main" id="{D2FDB4EA-5287-4CA1-A2C7-241440602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DIGITAL WORKSPACE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Every handoff visible in one control centre.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operations dashboard, showing how a single check-in can move towards pickup readiness.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8915400" y="1700784"/>
            <a:ext cx="2551176" cy="283464"/>
          </a:xfrm>
          <a:prstGeom prst="roundRect">
            <a:avLst>
              <a:gd name="adj" fmla="val 32258"/>
            </a:avLst>
          </a:prstGeom>
          <a:solidFill>
            <a:srgbClr val="342E24"/>
          </a:solidFill>
          <a:ln w="8255">
            <a:solidFill>
              <a:srgbClr val="655239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993124" y="1723644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kern="0" spc="35" dirty="0">
                <a:solidFill>
                  <a:srgbClr val="E1BD6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CONCEPT / NOT LIVE DATA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621792" y="2167128"/>
            <a:ext cx="10945368" cy="3977640"/>
          </a:xfrm>
          <a:prstGeom prst="roundRect">
            <a:avLst>
              <a:gd name="adj" fmla="val 3218"/>
            </a:avLst>
          </a:prstGeom>
          <a:solidFill>
            <a:srgbClr val="10232D"/>
          </a:solidFill>
          <a:ln w="11557">
            <a:solidFill>
              <a:srgbClr val="31515D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77240" y="2331720"/>
            <a:ext cx="1847088" cy="3648456"/>
          </a:xfrm>
          <a:prstGeom prst="roundRect">
            <a:avLst>
              <a:gd name="adj" fmla="val 4455"/>
            </a:avLst>
          </a:prstGeom>
          <a:solidFill>
            <a:srgbClr val="0A1923"/>
          </a:solidFill>
          <a:ln w="7112">
            <a:solidFill>
              <a:srgbClr val="23434E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969264" y="2569464"/>
            <a:ext cx="14081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/ RENT-A-CAR</a:t>
            </a:r>
          </a:p>
        </p:txBody>
      </p:sp>
      <p:sp>
        <p:nvSpPr>
          <p:cNvPr id="39" name="Shape 36"/>
          <p:cNvSpPr/>
          <p:nvPr/>
        </p:nvSpPr>
        <p:spPr>
          <a:xfrm>
            <a:off x="978408" y="3008376"/>
            <a:ext cx="1444752" cy="0"/>
          </a:xfrm>
          <a:prstGeom prst="line">
            <a:avLst/>
          </a:prstGeom>
          <a:noFill/>
          <a:ln w="7620">
            <a:solidFill>
              <a:srgbClr val="23434E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1024128" y="3335731"/>
            <a:ext cx="73152" cy="73152"/>
          </a:xfrm>
          <a:prstGeom prst="ellipse">
            <a:avLst/>
          </a:prstGeom>
          <a:solidFill>
            <a:srgbClr val="63808D"/>
          </a:solidFill>
          <a:ln w="12700">
            <a:solidFill>
              <a:srgbClr val="63808D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188720" y="327355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Overview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905256" y="3730752"/>
            <a:ext cx="1600200" cy="393192"/>
          </a:xfrm>
          <a:prstGeom prst="roundRect">
            <a:avLst>
              <a:gd name="adj" fmla="val 13953"/>
            </a:avLst>
          </a:prstGeom>
          <a:solidFill>
            <a:srgbClr val="142B36"/>
          </a:solidFill>
          <a:ln w="8890">
            <a:solidFill>
              <a:srgbClr val="31515D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1024128" y="3847795"/>
            <a:ext cx="73152" cy="73152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188720" y="378561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Check-ins</a:t>
            </a:r>
            <a:endParaRPr lang="en-US" sz="1400" dirty="0"/>
          </a:p>
        </p:txBody>
      </p:sp>
      <p:sp>
        <p:nvSpPr>
          <p:cNvPr id="45" name="Shape 42"/>
          <p:cNvSpPr/>
          <p:nvPr/>
        </p:nvSpPr>
        <p:spPr>
          <a:xfrm>
            <a:off x="1024128" y="4359859"/>
            <a:ext cx="73152" cy="73152"/>
          </a:xfrm>
          <a:prstGeom prst="ellipse">
            <a:avLst/>
          </a:prstGeom>
          <a:solidFill>
            <a:srgbClr val="63808D"/>
          </a:solidFill>
          <a:ln w="12700">
            <a:solidFill>
              <a:srgbClr val="63808D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188720" y="429768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Fleet &amp; bays</a:t>
            </a:r>
            <a:endParaRPr lang="en-US" sz="1400" dirty="0"/>
          </a:p>
        </p:txBody>
      </p:sp>
      <p:sp>
        <p:nvSpPr>
          <p:cNvPr id="47" name="Shape 44"/>
          <p:cNvSpPr/>
          <p:nvPr/>
        </p:nvSpPr>
        <p:spPr>
          <a:xfrm>
            <a:off x="1024128" y="4871923"/>
            <a:ext cx="73152" cy="73152"/>
          </a:xfrm>
          <a:prstGeom prst="ellipse">
            <a:avLst/>
          </a:prstGeom>
          <a:solidFill>
            <a:srgbClr val="63808D"/>
          </a:solidFill>
          <a:ln w="12700">
            <a:solidFill>
              <a:srgbClr val="63808D">
                <a:alpha val="0"/>
              </a:srgbClr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1188720" y="48097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Audit trail</a:t>
            </a:r>
            <a:endParaRPr lang="en-US" sz="1400" dirty="0"/>
          </a:p>
        </p:txBody>
      </p:sp>
      <p:sp>
        <p:nvSpPr>
          <p:cNvPr id="49" name="Shape 46"/>
          <p:cNvSpPr/>
          <p:nvPr/>
        </p:nvSpPr>
        <p:spPr>
          <a:xfrm>
            <a:off x="978408" y="5522976"/>
            <a:ext cx="1426464" cy="265176"/>
          </a:xfrm>
          <a:prstGeom prst="roundRect">
            <a:avLst>
              <a:gd name="adj" fmla="val 34483"/>
            </a:avLst>
          </a:prstGeom>
          <a:solidFill>
            <a:srgbClr val="18413D"/>
          </a:solidFill>
          <a:ln w="8255">
            <a:solidFill>
              <a:srgbClr val="35796E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1056132" y="5545836"/>
            <a:ext cx="1271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 CONNECTED</a:t>
            </a:r>
            <a:endParaRPr lang="en-US" sz="1000" dirty="0"/>
          </a:p>
        </p:txBody>
      </p:sp>
      <p:sp>
        <p:nvSpPr>
          <p:cNvPr id="51" name="Shape 48"/>
          <p:cNvSpPr/>
          <p:nvPr/>
        </p:nvSpPr>
        <p:spPr>
          <a:xfrm>
            <a:off x="2798064" y="2331720"/>
            <a:ext cx="5669280" cy="795528"/>
          </a:xfrm>
          <a:prstGeom prst="roundRect">
            <a:avLst>
              <a:gd name="adj" fmla="val 11494"/>
            </a:avLst>
          </a:prstGeom>
          <a:solidFill>
            <a:srgbClr val="0A1923"/>
          </a:solidFill>
          <a:ln w="7493">
            <a:solidFill>
              <a:srgbClr val="23434E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3026664" y="2496312"/>
            <a:ext cx="4233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75" b="1" kern="0" spc="38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 CHECK-IN  /  RENTAL JOURNEY</a:t>
            </a:r>
            <a:endParaRPr lang="en-US" sz="1075" dirty="0"/>
          </a:p>
        </p:txBody>
      </p:sp>
      <p:sp>
        <p:nvSpPr>
          <p:cNvPr id="53" name="Shape 50"/>
          <p:cNvSpPr/>
          <p:nvPr/>
        </p:nvSpPr>
        <p:spPr>
          <a:xfrm>
            <a:off x="7315200" y="2478024"/>
            <a:ext cx="960120" cy="246888"/>
          </a:xfrm>
          <a:prstGeom prst="roundRect">
            <a:avLst>
              <a:gd name="adj" fmla="val 37037"/>
            </a:avLst>
          </a:prstGeom>
          <a:solidFill>
            <a:srgbClr val="243A3B"/>
          </a:solidFill>
          <a:ln w="8255">
            <a:solidFill>
              <a:srgbClr val="527467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7392924" y="250088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PROGRESS</a:t>
            </a:r>
            <a:endParaRPr lang="en-US" sz="1050" dirty="0"/>
          </a:p>
        </p:txBody>
      </p:sp>
      <p:sp>
        <p:nvSpPr>
          <p:cNvPr id="55" name="Shape 52"/>
          <p:cNvSpPr/>
          <p:nvPr/>
        </p:nvSpPr>
        <p:spPr>
          <a:xfrm>
            <a:off x="2807208" y="3319272"/>
            <a:ext cx="1289304" cy="960120"/>
          </a:xfrm>
          <a:prstGeom prst="roundRect">
            <a:avLst>
              <a:gd name="adj" fmla="val 7619"/>
            </a:avLst>
          </a:prstGeom>
          <a:solidFill>
            <a:srgbClr val="0A1923"/>
          </a:solidFill>
          <a:ln w="8255">
            <a:solidFill>
              <a:srgbClr val="23434E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2953512" y="3502152"/>
            <a:ext cx="217627" cy="217627"/>
          </a:xfrm>
          <a:prstGeom prst="ellipse">
            <a:avLst/>
          </a:prstGeom>
          <a:solidFill>
            <a:srgbClr val="142B36"/>
          </a:solidFill>
          <a:ln w="10160">
            <a:solidFill>
              <a:srgbClr val="8CE1BD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3011119" y="3610966"/>
            <a:ext cx="38405" cy="32004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3049524" y="3642970"/>
            <a:ext cx="73609" cy="0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3319272" y="3465576"/>
            <a:ext cx="685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</a:t>
            </a:r>
            <a:endParaRPr lang="en-US" sz="910" dirty="0"/>
          </a:p>
        </p:txBody>
      </p:sp>
      <p:sp>
        <p:nvSpPr>
          <p:cNvPr id="60" name="Text 57"/>
          <p:cNvSpPr/>
          <p:nvPr/>
        </p:nvSpPr>
        <p:spPr>
          <a:xfrm>
            <a:off x="2944368" y="3931920"/>
            <a:ext cx="10424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VERIFIED</a:t>
            </a:r>
            <a:endParaRPr lang="en-US" sz="930" dirty="0"/>
          </a:p>
        </p:txBody>
      </p:sp>
      <p:sp>
        <p:nvSpPr>
          <p:cNvPr id="61" name="Shape 58"/>
          <p:cNvSpPr/>
          <p:nvPr/>
        </p:nvSpPr>
        <p:spPr>
          <a:xfrm>
            <a:off x="4251960" y="3319272"/>
            <a:ext cx="1289304" cy="960120"/>
          </a:xfrm>
          <a:prstGeom prst="roundRect">
            <a:avLst>
              <a:gd name="adj" fmla="val 7619"/>
            </a:avLst>
          </a:prstGeom>
          <a:solidFill>
            <a:srgbClr val="0A1923"/>
          </a:solidFill>
          <a:ln w="8255">
            <a:solidFill>
              <a:srgbClr val="23434E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4398264" y="3502152"/>
            <a:ext cx="217627" cy="217627"/>
          </a:xfrm>
          <a:prstGeom prst="ellipse">
            <a:avLst/>
          </a:prstGeom>
          <a:solidFill>
            <a:srgbClr val="142B36"/>
          </a:solidFill>
          <a:ln w="10160">
            <a:solidFill>
              <a:srgbClr val="8CE1BD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4455871" y="3610966"/>
            <a:ext cx="38405" cy="32004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4494276" y="3642970"/>
            <a:ext cx="73609" cy="0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4764024" y="3465576"/>
            <a:ext cx="685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E-SIGN</a:t>
            </a:r>
            <a:endParaRPr lang="en-US" sz="910" dirty="0"/>
          </a:p>
        </p:txBody>
      </p:sp>
      <p:sp>
        <p:nvSpPr>
          <p:cNvPr id="66" name="Text 63"/>
          <p:cNvSpPr/>
          <p:nvPr/>
        </p:nvSpPr>
        <p:spPr>
          <a:xfrm>
            <a:off x="4389120" y="3931920"/>
            <a:ext cx="10424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COMPLETE</a:t>
            </a:r>
            <a:endParaRPr lang="en-US" sz="930" dirty="0"/>
          </a:p>
        </p:txBody>
      </p:sp>
      <p:sp>
        <p:nvSpPr>
          <p:cNvPr id="67" name="Shape 64"/>
          <p:cNvSpPr/>
          <p:nvPr/>
        </p:nvSpPr>
        <p:spPr>
          <a:xfrm>
            <a:off x="5696712" y="3319272"/>
            <a:ext cx="1289304" cy="960120"/>
          </a:xfrm>
          <a:prstGeom prst="roundRect">
            <a:avLst>
              <a:gd name="adj" fmla="val 7619"/>
            </a:avLst>
          </a:prstGeom>
          <a:solidFill>
            <a:srgbClr val="0A1923"/>
          </a:solidFill>
          <a:ln w="8255">
            <a:solidFill>
              <a:srgbClr val="23434E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5843016" y="3502152"/>
            <a:ext cx="217627" cy="217627"/>
          </a:xfrm>
          <a:prstGeom prst="ellipse">
            <a:avLst/>
          </a:prstGeom>
          <a:solidFill>
            <a:srgbClr val="142B36"/>
          </a:solidFill>
          <a:ln w="10160">
            <a:solidFill>
              <a:srgbClr val="8CE1BD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5900623" y="3610966"/>
            <a:ext cx="38405" cy="32004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5939028" y="3642970"/>
            <a:ext cx="73609" cy="0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6208776" y="3465576"/>
            <a:ext cx="685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DEPOSIT</a:t>
            </a:r>
            <a:endParaRPr lang="en-US" sz="910" dirty="0"/>
          </a:p>
        </p:txBody>
      </p:sp>
      <p:sp>
        <p:nvSpPr>
          <p:cNvPr id="72" name="Text 69"/>
          <p:cNvSpPr/>
          <p:nvPr/>
        </p:nvSpPr>
        <p:spPr>
          <a:xfrm>
            <a:off x="5833872" y="3931920"/>
            <a:ext cx="10424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AUTHORISED</a:t>
            </a:r>
            <a:endParaRPr lang="en-US" sz="930" dirty="0"/>
          </a:p>
        </p:txBody>
      </p:sp>
      <p:sp>
        <p:nvSpPr>
          <p:cNvPr id="73" name="Shape 70"/>
          <p:cNvSpPr/>
          <p:nvPr/>
        </p:nvSpPr>
        <p:spPr>
          <a:xfrm>
            <a:off x="7141464" y="3319272"/>
            <a:ext cx="1289304" cy="960120"/>
          </a:xfrm>
          <a:prstGeom prst="roundRect">
            <a:avLst>
              <a:gd name="adj" fmla="val 7619"/>
            </a:avLst>
          </a:prstGeom>
          <a:solidFill>
            <a:srgbClr val="0A1923"/>
          </a:solidFill>
          <a:ln w="8255">
            <a:solidFill>
              <a:srgbClr val="23434E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7287768" y="3502152"/>
            <a:ext cx="217627" cy="217627"/>
          </a:xfrm>
          <a:prstGeom prst="ellipse">
            <a:avLst/>
          </a:prstGeom>
          <a:solidFill>
            <a:srgbClr val="142B36"/>
          </a:solidFill>
          <a:ln w="10160">
            <a:solidFill>
              <a:srgbClr val="8CE1BD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7345375" y="3610966"/>
            <a:ext cx="38405" cy="32004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7383780" y="3642970"/>
            <a:ext cx="73609" cy="0"/>
          </a:xfrm>
          <a:prstGeom prst="line">
            <a:avLst/>
          </a:prstGeom>
          <a:noFill/>
          <a:ln w="19050">
            <a:solidFill>
              <a:srgbClr val="8CE1BD"/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7653528" y="3465576"/>
            <a:ext cx="685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BAY</a:t>
            </a:r>
            <a:endParaRPr lang="en-US" sz="910" dirty="0"/>
          </a:p>
        </p:txBody>
      </p:sp>
      <p:sp>
        <p:nvSpPr>
          <p:cNvPr id="78" name="Text 75"/>
          <p:cNvSpPr/>
          <p:nvPr/>
        </p:nvSpPr>
        <p:spPr>
          <a:xfrm>
            <a:off x="7278624" y="3931920"/>
            <a:ext cx="10424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ASSIGNED</a:t>
            </a:r>
            <a:endParaRPr lang="en-US" sz="930" dirty="0"/>
          </a:p>
        </p:txBody>
      </p:sp>
      <p:sp>
        <p:nvSpPr>
          <p:cNvPr id="79" name="Shape 76"/>
          <p:cNvSpPr/>
          <p:nvPr/>
        </p:nvSpPr>
        <p:spPr>
          <a:xfrm>
            <a:off x="2798064" y="4453128"/>
            <a:ext cx="5678424" cy="1527048"/>
          </a:xfrm>
          <a:prstGeom prst="roundRect">
            <a:avLst>
              <a:gd name="adj" fmla="val 5389"/>
            </a:avLst>
          </a:prstGeom>
          <a:solidFill>
            <a:srgbClr val="0A1923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3044952" y="4636008"/>
            <a:ext cx="4517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COMPLETION PROGRESS  /  ILLUSTRATIVE</a:t>
            </a:r>
            <a:endParaRPr lang="en-US" sz="1030" dirty="0"/>
          </a:p>
        </p:txBody>
      </p:sp>
      <p:sp>
        <p:nvSpPr>
          <p:cNvPr id="81" name="Shape 78"/>
          <p:cNvSpPr/>
          <p:nvPr/>
        </p:nvSpPr>
        <p:spPr>
          <a:xfrm>
            <a:off x="3182112" y="5303520"/>
            <a:ext cx="4855464" cy="0"/>
          </a:xfrm>
          <a:prstGeom prst="line">
            <a:avLst/>
          </a:prstGeom>
          <a:noFill/>
          <a:ln w="63500">
            <a:solidFill>
              <a:srgbClr val="31515D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3182112" y="5303520"/>
            <a:ext cx="3822192" cy="0"/>
          </a:xfrm>
          <a:prstGeom prst="line">
            <a:avLst/>
          </a:prstGeom>
          <a:noFill/>
          <a:ln w="63500">
            <a:solidFill>
              <a:srgbClr val="6AD1CD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3090672" y="5212080"/>
            <a:ext cx="182880" cy="18288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4690872" y="5212080"/>
            <a:ext cx="182880" cy="18288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6291072" y="5212080"/>
            <a:ext cx="182880" cy="18288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7891272" y="5212080"/>
            <a:ext cx="182880" cy="18288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87" name="Text 84"/>
          <p:cNvSpPr/>
          <p:nvPr/>
        </p:nvSpPr>
        <p:spPr>
          <a:xfrm>
            <a:off x="3044952" y="5541264"/>
            <a:ext cx="1005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BOOKED</a:t>
            </a:r>
            <a:endParaRPr lang="en-US" sz="840" dirty="0"/>
          </a:p>
        </p:txBody>
      </p:sp>
      <p:sp>
        <p:nvSpPr>
          <p:cNvPr id="88" name="Text 85"/>
          <p:cNvSpPr/>
          <p:nvPr/>
        </p:nvSpPr>
        <p:spPr>
          <a:xfrm>
            <a:off x="6748272" y="5541264"/>
            <a:ext cx="129844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PICKUP READY</a:t>
            </a:r>
            <a:endParaRPr lang="en-US" sz="840" dirty="0"/>
          </a:p>
        </p:txBody>
      </p:sp>
      <p:sp>
        <p:nvSpPr>
          <p:cNvPr id="89" name="Shape 86"/>
          <p:cNvSpPr/>
          <p:nvPr/>
        </p:nvSpPr>
        <p:spPr>
          <a:xfrm>
            <a:off x="8659368" y="2331720"/>
            <a:ext cx="2706624" cy="3648456"/>
          </a:xfrm>
          <a:prstGeom prst="roundRect">
            <a:avLst>
              <a:gd name="adj" fmla="val 3716"/>
            </a:avLst>
          </a:prstGeom>
          <a:solidFill>
            <a:srgbClr val="142B36"/>
          </a:solidFill>
          <a:ln w="8890">
            <a:solidFill>
              <a:srgbClr val="31515D"/>
            </a:solidFill>
            <a:prstDash val="solid"/>
          </a:ln>
        </p:spPr>
      </p:sp>
      <p:sp>
        <p:nvSpPr>
          <p:cNvPr id="90" name="Text 87"/>
          <p:cNvSpPr/>
          <p:nvPr/>
        </p:nvSpPr>
        <p:spPr>
          <a:xfrm>
            <a:off x="8897112" y="2596896"/>
            <a:ext cx="22219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kern="0" spc="6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OPERATIONS FEED</a:t>
            </a:r>
            <a:endParaRPr lang="en-US" sz="1130" dirty="0"/>
          </a:p>
        </p:txBody>
      </p:sp>
      <p:sp>
        <p:nvSpPr>
          <p:cNvPr id="91" name="Shape 88"/>
          <p:cNvSpPr/>
          <p:nvPr/>
        </p:nvSpPr>
        <p:spPr>
          <a:xfrm>
            <a:off x="8887968" y="2953512"/>
            <a:ext cx="2221992" cy="0"/>
          </a:xfrm>
          <a:prstGeom prst="line">
            <a:avLst/>
          </a:prstGeom>
          <a:noFill/>
          <a:ln w="7620">
            <a:solidFill>
              <a:srgbClr val="31515D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>
            <a:off x="8906256" y="3264408"/>
            <a:ext cx="91440" cy="9144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93" name="Text 90"/>
          <p:cNvSpPr/>
          <p:nvPr/>
        </p:nvSpPr>
        <p:spPr>
          <a:xfrm>
            <a:off x="9125712" y="3172968"/>
            <a:ext cx="18562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VERIFICATION</a:t>
            </a:r>
            <a:endParaRPr lang="en-US" sz="1400" dirty="0"/>
          </a:p>
        </p:txBody>
      </p:sp>
      <p:sp>
        <p:nvSpPr>
          <p:cNvPr id="94" name="Text 91"/>
          <p:cNvSpPr/>
          <p:nvPr/>
        </p:nvSpPr>
        <p:spPr>
          <a:xfrm>
            <a:off x="9125712" y="3410712"/>
            <a:ext cx="19476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 &amp; liveness complete</a:t>
            </a:r>
            <a:endParaRPr lang="en-US" sz="1400" dirty="0"/>
          </a:p>
        </p:txBody>
      </p:sp>
      <p:sp>
        <p:nvSpPr>
          <p:cNvPr id="95" name="Shape 92"/>
          <p:cNvSpPr/>
          <p:nvPr/>
        </p:nvSpPr>
        <p:spPr>
          <a:xfrm>
            <a:off x="8906256" y="3904488"/>
            <a:ext cx="91440" cy="9144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96" name="Text 93"/>
          <p:cNvSpPr/>
          <p:nvPr/>
        </p:nvSpPr>
        <p:spPr>
          <a:xfrm>
            <a:off x="9125712" y="3813048"/>
            <a:ext cx="18562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</a:t>
            </a:r>
            <a:endParaRPr lang="en-US" sz="1400" dirty="0"/>
          </a:p>
        </p:txBody>
      </p:sp>
      <p:sp>
        <p:nvSpPr>
          <p:cNvPr id="97" name="Text 94"/>
          <p:cNvSpPr/>
          <p:nvPr/>
        </p:nvSpPr>
        <p:spPr>
          <a:xfrm>
            <a:off x="9125712" y="4050792"/>
            <a:ext cx="19476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Signed agreement filed</a:t>
            </a:r>
            <a:endParaRPr lang="en-US" sz="1400" dirty="0"/>
          </a:p>
        </p:txBody>
      </p:sp>
      <p:sp>
        <p:nvSpPr>
          <p:cNvPr id="98" name="Shape 95"/>
          <p:cNvSpPr/>
          <p:nvPr/>
        </p:nvSpPr>
        <p:spPr>
          <a:xfrm>
            <a:off x="8906256" y="4544568"/>
            <a:ext cx="91440" cy="91440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99" name="Text 96"/>
          <p:cNvSpPr/>
          <p:nvPr/>
        </p:nvSpPr>
        <p:spPr>
          <a:xfrm>
            <a:off x="9125712" y="4453128"/>
            <a:ext cx="18562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PAYMENTS</a:t>
            </a:r>
            <a:endParaRPr lang="en-US" sz="1400" dirty="0"/>
          </a:p>
        </p:txBody>
      </p:sp>
      <p:sp>
        <p:nvSpPr>
          <p:cNvPr id="100" name="Text 97"/>
          <p:cNvSpPr/>
          <p:nvPr/>
        </p:nvSpPr>
        <p:spPr>
          <a:xfrm>
            <a:off x="9125712" y="4690872"/>
            <a:ext cx="19476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Deposit hold confirmed</a:t>
            </a:r>
            <a:endParaRPr lang="en-US" sz="1400" dirty="0"/>
          </a:p>
        </p:txBody>
      </p:sp>
      <p:sp>
        <p:nvSpPr>
          <p:cNvPr id="101" name="Shape 98"/>
          <p:cNvSpPr/>
          <p:nvPr/>
        </p:nvSpPr>
        <p:spPr>
          <a:xfrm>
            <a:off x="8906256" y="5184648"/>
            <a:ext cx="91440" cy="91440"/>
          </a:xfrm>
          <a:prstGeom prst="ellipse">
            <a:avLst/>
          </a:prstGeom>
          <a:solidFill>
            <a:srgbClr val="8CE1BD"/>
          </a:solidFill>
          <a:ln w="12700">
            <a:solidFill>
              <a:srgbClr val="8CE1BD">
                <a:alpha val="0"/>
              </a:srgbClr>
            </a:solidFill>
            <a:prstDash val="solid"/>
          </a:ln>
        </p:spPr>
      </p:sp>
      <p:sp>
        <p:nvSpPr>
          <p:cNvPr id="102" name="Text 99"/>
          <p:cNvSpPr/>
          <p:nvPr/>
        </p:nvSpPr>
        <p:spPr>
          <a:xfrm>
            <a:off x="9125712" y="5093208"/>
            <a:ext cx="18562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PICKUP</a:t>
            </a:r>
            <a:endParaRPr lang="en-US" sz="1400" dirty="0"/>
          </a:p>
        </p:txBody>
      </p:sp>
      <p:sp>
        <p:nvSpPr>
          <p:cNvPr id="103" name="Text 100"/>
          <p:cNvSpPr/>
          <p:nvPr/>
        </p:nvSpPr>
        <p:spPr>
          <a:xfrm>
            <a:off x="9125712" y="5330952"/>
            <a:ext cx="19476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pass available</a:t>
            </a:r>
            <a:endParaRPr lang="en-US" sz="1400" dirty="0"/>
          </a:p>
        </p:txBody>
      </p:sp>
      <p:pic>
        <p:nvPicPr>
          <p:cNvPr id="104" name="Image 0" descr="/mnt/data/counterless_work/devpals_logo.png">
            <a:extLst>
              <a:ext uri="{FF2B5EF4-FFF2-40B4-BE49-F238E27FC236}">
                <a16:creationId xmlns:a16="http://schemas.microsoft.com/office/drawing/2014/main" id="{8FD66DA8-18AC-488B-9A92-44CF8B54B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SYSTEM ARCHITECTURE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One cloud core. Modular, API-first connections.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Dedicated adapters keep critical external services separate from the check-in orchestration layer.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30936" y="2221992"/>
            <a:ext cx="2779776" cy="1024128"/>
          </a:xfrm>
          <a:prstGeom prst="roundRect">
            <a:avLst>
              <a:gd name="adj" fmla="val 10714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845911" y="2488265"/>
            <a:ext cx="178308" cy="178308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910102" y="2538192"/>
            <a:ext cx="0" cy="96286"/>
          </a:xfrm>
          <a:prstGeom prst="line">
            <a:avLst/>
          </a:prstGeom>
          <a:noFill/>
          <a:ln w="16510">
            <a:solidFill>
              <a:srgbClr val="6AD1CD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960029" y="2552456"/>
            <a:ext cx="0" cy="78456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243584" y="2404872"/>
            <a:ext cx="19476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15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IDENTITY</a:t>
            </a:r>
            <a:endParaRPr lang="en-US" sz="1115" dirty="0"/>
          </a:p>
        </p:txBody>
      </p:sp>
      <p:sp>
        <p:nvSpPr>
          <p:cNvPr id="39" name="Text 36"/>
          <p:cNvSpPr/>
          <p:nvPr/>
        </p:nvSpPr>
        <p:spPr>
          <a:xfrm>
            <a:off x="1243584" y="272491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checks &amp; liveness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630936" y="3502152"/>
            <a:ext cx="2779776" cy="1024128"/>
          </a:xfrm>
          <a:prstGeom prst="roundRect">
            <a:avLst>
              <a:gd name="adj" fmla="val 10714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24514" y="3779124"/>
            <a:ext cx="221102" cy="164043"/>
          </a:xfrm>
          <a:prstGeom prst="roundRect">
            <a:avLst>
              <a:gd name="adj" fmla="val 25084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845911" y="3839748"/>
            <a:ext cx="176882" cy="0"/>
          </a:xfrm>
          <a:prstGeom prst="line">
            <a:avLst/>
          </a:prstGeom>
          <a:noFill/>
          <a:ln w="17780">
            <a:solidFill>
              <a:srgbClr val="6AD1CD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243584" y="3685032"/>
            <a:ext cx="19476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15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PAYMENTS</a:t>
            </a:r>
            <a:endParaRPr lang="en-US" sz="1115" dirty="0"/>
          </a:p>
        </p:txBody>
      </p:sp>
      <p:sp>
        <p:nvSpPr>
          <p:cNvPr id="44" name="Text 41"/>
          <p:cNvSpPr/>
          <p:nvPr/>
        </p:nvSpPr>
        <p:spPr>
          <a:xfrm>
            <a:off x="1243584" y="4005072"/>
            <a:ext cx="1618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Tokenisation &amp; deposit holds</a:t>
            </a:r>
            <a:endParaRPr lang="en-US" sz="1400" dirty="0"/>
          </a:p>
        </p:txBody>
      </p:sp>
      <p:sp>
        <p:nvSpPr>
          <p:cNvPr id="45" name="Shape 42"/>
          <p:cNvSpPr/>
          <p:nvPr/>
        </p:nvSpPr>
        <p:spPr>
          <a:xfrm>
            <a:off x="630936" y="4782312"/>
            <a:ext cx="2779776" cy="1024128"/>
          </a:xfrm>
          <a:prstGeom prst="roundRect">
            <a:avLst>
              <a:gd name="adj" fmla="val 10714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53044" y="5034321"/>
            <a:ext cx="164043" cy="213970"/>
          </a:xfrm>
          <a:prstGeom prst="roundRect">
            <a:avLst>
              <a:gd name="adj" fmla="val 16722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881573" y="5119908"/>
            <a:ext cx="103419" cy="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881573" y="5162702"/>
            <a:ext cx="82022" cy="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243584" y="4965192"/>
            <a:ext cx="19476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15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E-SIGNATURE</a:t>
            </a:r>
            <a:endParaRPr lang="en-US" sz="1115" dirty="0"/>
          </a:p>
        </p:txBody>
      </p:sp>
      <p:sp>
        <p:nvSpPr>
          <p:cNvPr id="50" name="Text 47"/>
          <p:cNvSpPr/>
          <p:nvPr/>
        </p:nvSpPr>
        <p:spPr>
          <a:xfrm>
            <a:off x="1243584" y="528523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execution &amp; audit</a:t>
            </a:r>
            <a:endParaRPr lang="en-US" sz="1400" dirty="0"/>
          </a:p>
        </p:txBody>
      </p:sp>
      <p:sp>
        <p:nvSpPr>
          <p:cNvPr id="51" name="Shape 48"/>
          <p:cNvSpPr/>
          <p:nvPr/>
        </p:nvSpPr>
        <p:spPr>
          <a:xfrm>
            <a:off x="8778240" y="2221992"/>
            <a:ext cx="2779776" cy="1024128"/>
          </a:xfrm>
          <a:prstGeom prst="roundRect">
            <a:avLst>
              <a:gd name="adj" fmla="val 10714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981090" y="2527493"/>
            <a:ext cx="213970" cy="142646"/>
          </a:xfrm>
          <a:prstGeom prst="roundRect">
            <a:avLst>
              <a:gd name="adj" fmla="val 64103"/>
            </a:avLst>
          </a:prstGeom>
          <a:solidFill>
            <a:srgbClr val="142B36"/>
          </a:solidFill>
          <a:ln w="14605">
            <a:solidFill>
              <a:srgbClr val="6AD1CD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9021745" y="2482559"/>
            <a:ext cx="128382" cy="12838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9390888" y="2404872"/>
            <a:ext cx="19476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15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RENTAL MANAGEMENT</a:t>
            </a:r>
            <a:endParaRPr lang="en-US" sz="1115" dirty="0"/>
          </a:p>
        </p:txBody>
      </p:sp>
      <p:sp>
        <p:nvSpPr>
          <p:cNvPr id="55" name="Text 52"/>
          <p:cNvSpPr/>
          <p:nvPr/>
        </p:nvSpPr>
        <p:spPr>
          <a:xfrm>
            <a:off x="9390888" y="272491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Existing RMS / reservations</a:t>
            </a:r>
            <a:endParaRPr lang="en-US" sz="1400" dirty="0"/>
          </a:p>
        </p:txBody>
      </p:sp>
      <p:sp>
        <p:nvSpPr>
          <p:cNvPr id="56" name="Shape 53"/>
          <p:cNvSpPr/>
          <p:nvPr/>
        </p:nvSpPr>
        <p:spPr>
          <a:xfrm>
            <a:off x="8778240" y="3502152"/>
            <a:ext cx="2779776" cy="1024128"/>
          </a:xfrm>
          <a:prstGeom prst="roundRect">
            <a:avLst>
              <a:gd name="adj" fmla="val 10714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8968252" y="3764859"/>
            <a:ext cx="114117" cy="114117"/>
          </a:xfrm>
          <a:prstGeom prst="ellipse">
            <a:avLst/>
          </a:prstGeom>
          <a:solidFill>
            <a:srgbClr val="142B36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9066678" y="3868278"/>
            <a:ext cx="115544" cy="99852"/>
          </a:xfrm>
          <a:prstGeom prst="line">
            <a:avLst/>
          </a:prstGeom>
          <a:noFill/>
          <a:ln w="25400">
            <a:solidFill>
              <a:srgbClr val="6AD1CD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9126590" y="3918204"/>
            <a:ext cx="30669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9390888" y="3685032"/>
            <a:ext cx="19476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15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VEHICLE / GATE</a:t>
            </a:r>
            <a:endParaRPr lang="en-US" sz="1115" dirty="0"/>
          </a:p>
        </p:txBody>
      </p:sp>
      <p:sp>
        <p:nvSpPr>
          <p:cNvPr id="61" name="Text 58"/>
          <p:cNvSpPr/>
          <p:nvPr/>
        </p:nvSpPr>
        <p:spPr>
          <a:xfrm>
            <a:off x="9390888" y="400507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OEM &amp; supported access APIs</a:t>
            </a:r>
            <a:endParaRPr lang="en-US" sz="1400" dirty="0"/>
          </a:p>
        </p:txBody>
      </p:sp>
      <p:sp>
        <p:nvSpPr>
          <p:cNvPr id="62" name="Shape 59"/>
          <p:cNvSpPr/>
          <p:nvPr/>
        </p:nvSpPr>
        <p:spPr>
          <a:xfrm>
            <a:off x="8778240" y="4782312"/>
            <a:ext cx="2779776" cy="1024128"/>
          </a:xfrm>
          <a:prstGeom prst="roundRect">
            <a:avLst>
              <a:gd name="adj" fmla="val 10714"/>
            </a:avLst>
          </a:prstGeom>
          <a:solidFill>
            <a:srgbClr val="10232D"/>
          </a:solidFill>
          <a:ln w="9525">
            <a:solidFill>
              <a:srgbClr val="23434E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8996782" y="5027188"/>
            <a:ext cx="142646" cy="235367"/>
          </a:xfrm>
          <a:prstGeom prst="roundRect">
            <a:avLst>
              <a:gd name="adj" fmla="val 17500"/>
            </a:avLst>
          </a:prstGeom>
          <a:solidFill>
            <a:srgbClr val="142B36"/>
          </a:solidFill>
          <a:ln w="17780">
            <a:solidFill>
              <a:srgbClr val="6AD1CD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036723" y="5217621"/>
            <a:ext cx="61338" cy="0"/>
          </a:xfrm>
          <a:prstGeom prst="line">
            <a:avLst/>
          </a:prstGeom>
          <a:noFill/>
          <a:ln w="11430">
            <a:solidFill>
              <a:srgbClr val="6AD1CD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9390888" y="4965192"/>
            <a:ext cx="19476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15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NOTIFICATIONS</a:t>
            </a:r>
            <a:endParaRPr lang="en-US" sz="1115" dirty="0"/>
          </a:p>
        </p:txBody>
      </p:sp>
      <p:sp>
        <p:nvSpPr>
          <p:cNvPr id="66" name="Text 63"/>
          <p:cNvSpPr/>
          <p:nvPr/>
        </p:nvSpPr>
        <p:spPr>
          <a:xfrm>
            <a:off x="9390888" y="528523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SMS / email / mobile links</a:t>
            </a:r>
            <a:endParaRPr lang="en-US" sz="1400" dirty="0"/>
          </a:p>
        </p:txBody>
      </p:sp>
      <p:sp>
        <p:nvSpPr>
          <p:cNvPr id="67" name="Shape 64"/>
          <p:cNvSpPr/>
          <p:nvPr/>
        </p:nvSpPr>
        <p:spPr>
          <a:xfrm>
            <a:off x="3904488" y="2322576"/>
            <a:ext cx="4224528" cy="3465576"/>
          </a:xfrm>
          <a:prstGeom prst="roundRect">
            <a:avLst>
              <a:gd name="adj" fmla="val 4485"/>
            </a:avLst>
          </a:prstGeom>
          <a:solidFill>
            <a:srgbClr val="143139"/>
          </a:solidFill>
          <a:ln w="17272">
            <a:solidFill>
              <a:srgbClr val="3D7E7C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4608576" y="2551176"/>
            <a:ext cx="2825496" cy="329184"/>
          </a:xfrm>
          <a:prstGeom prst="roundRect">
            <a:avLst>
              <a:gd name="adj" fmla="val 27778"/>
            </a:avLst>
          </a:prstGeom>
          <a:solidFill>
            <a:srgbClr val="20504F"/>
          </a:solidFill>
          <a:ln w="8255">
            <a:solidFill>
              <a:srgbClr val="3C9088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4686300" y="2574036"/>
            <a:ext cx="2670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CLOUD PLATFORM</a:t>
            </a:r>
            <a:endParaRPr lang="en-US" sz="1200" dirty="0"/>
          </a:p>
        </p:txBody>
      </p:sp>
      <p:sp>
        <p:nvSpPr>
          <p:cNvPr id="70" name="Text 67"/>
          <p:cNvSpPr/>
          <p:nvPr/>
        </p:nvSpPr>
        <p:spPr>
          <a:xfrm>
            <a:off x="4379976" y="3108960"/>
            <a:ext cx="33375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Check-in</a:t>
            </a:r>
            <a:endParaRPr lang="en-US" sz="3600" dirty="0"/>
          </a:p>
          <a:p>
            <a:pPr marL="0" indent="0" algn="ctr">
              <a:buNone/>
            </a:pPr>
            <a:r>
              <a:rPr lang="en-US" sz="275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orchestration</a:t>
            </a:r>
            <a:endParaRPr lang="en-US" sz="2750" dirty="0"/>
          </a:p>
        </p:txBody>
      </p:sp>
      <p:sp>
        <p:nvSpPr>
          <p:cNvPr id="71" name="Shape 68"/>
          <p:cNvSpPr/>
          <p:nvPr/>
        </p:nvSpPr>
        <p:spPr>
          <a:xfrm>
            <a:off x="4343400" y="4270248"/>
            <a:ext cx="3364992" cy="0"/>
          </a:xfrm>
          <a:prstGeom prst="line">
            <a:avLst/>
          </a:prstGeom>
          <a:noFill/>
          <a:ln w="11430">
            <a:solidFill>
              <a:srgbClr val="31515D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4288536" y="4581144"/>
            <a:ext cx="86868" cy="86868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4480560" y="45262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Eligibility rules</a:t>
            </a:r>
            <a:endParaRPr lang="en-US" sz="1400" dirty="0"/>
          </a:p>
        </p:txBody>
      </p:sp>
      <p:sp>
        <p:nvSpPr>
          <p:cNvPr id="74" name="Shape 71"/>
          <p:cNvSpPr/>
          <p:nvPr/>
        </p:nvSpPr>
        <p:spPr>
          <a:xfrm>
            <a:off x="6071616" y="4581144"/>
            <a:ext cx="86868" cy="86868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6263640" y="45262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Audit &amp; consent</a:t>
            </a:r>
            <a:endParaRPr lang="en-US" sz="1400" dirty="0"/>
          </a:p>
        </p:txBody>
      </p:sp>
      <p:sp>
        <p:nvSpPr>
          <p:cNvPr id="76" name="Shape 73"/>
          <p:cNvSpPr/>
          <p:nvPr/>
        </p:nvSpPr>
        <p:spPr>
          <a:xfrm>
            <a:off x="4288536" y="5093208"/>
            <a:ext cx="86868" cy="86868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4480560" y="50383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workflow</a:t>
            </a:r>
            <a:endParaRPr lang="en-US" sz="1400" dirty="0"/>
          </a:p>
        </p:txBody>
      </p:sp>
      <p:sp>
        <p:nvSpPr>
          <p:cNvPr id="78" name="Shape 75"/>
          <p:cNvSpPr/>
          <p:nvPr/>
        </p:nvSpPr>
        <p:spPr>
          <a:xfrm>
            <a:off x="6071616" y="5093208"/>
            <a:ext cx="86868" cy="86868"/>
          </a:xfrm>
          <a:prstGeom prst="ellipse">
            <a:avLst/>
          </a:prstGeom>
          <a:solidFill>
            <a:srgbClr val="6AD1CD"/>
          </a:solidFill>
          <a:ln w="12700">
            <a:solidFill>
              <a:srgbClr val="6AD1CD">
                <a:alpha val="0"/>
              </a:srgbClr>
            </a:solidFill>
            <a:prstDash val="solid"/>
          </a:ln>
        </p:spPr>
      </p:sp>
      <p:sp>
        <p:nvSpPr>
          <p:cNvPr id="79" name="Text 76"/>
          <p:cNvSpPr/>
          <p:nvPr/>
        </p:nvSpPr>
        <p:spPr>
          <a:xfrm>
            <a:off x="6263640" y="50383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 provisioning</a:t>
            </a:r>
            <a:endParaRPr lang="en-US" sz="1400" dirty="0"/>
          </a:p>
        </p:txBody>
      </p:sp>
      <p:sp>
        <p:nvSpPr>
          <p:cNvPr id="80" name="Shape 77"/>
          <p:cNvSpPr/>
          <p:nvPr/>
        </p:nvSpPr>
        <p:spPr>
          <a:xfrm>
            <a:off x="3410712" y="2743200"/>
            <a:ext cx="493776" cy="0"/>
          </a:xfrm>
          <a:prstGeom prst="line">
            <a:avLst/>
          </a:prstGeom>
          <a:noFill/>
          <a:ln w="17145">
            <a:solidFill>
              <a:srgbClr val="6AD1CD"/>
            </a:solidFill>
            <a:prstDash val="dash"/>
          </a:ln>
        </p:spPr>
      </p:sp>
      <p:sp>
        <p:nvSpPr>
          <p:cNvPr id="81" name="Shape 78"/>
          <p:cNvSpPr/>
          <p:nvPr/>
        </p:nvSpPr>
        <p:spPr>
          <a:xfrm>
            <a:off x="3410712" y="4023360"/>
            <a:ext cx="493776" cy="0"/>
          </a:xfrm>
          <a:prstGeom prst="line">
            <a:avLst/>
          </a:prstGeom>
          <a:noFill/>
          <a:ln w="17145">
            <a:solidFill>
              <a:srgbClr val="6AD1CD"/>
            </a:solidFill>
            <a:prstDash val="dash"/>
          </a:ln>
        </p:spPr>
      </p:sp>
      <p:sp>
        <p:nvSpPr>
          <p:cNvPr id="82" name="Shape 79"/>
          <p:cNvSpPr/>
          <p:nvPr/>
        </p:nvSpPr>
        <p:spPr>
          <a:xfrm>
            <a:off x="3410712" y="5294376"/>
            <a:ext cx="493776" cy="0"/>
          </a:xfrm>
          <a:prstGeom prst="line">
            <a:avLst/>
          </a:prstGeom>
          <a:noFill/>
          <a:ln w="17145">
            <a:solidFill>
              <a:srgbClr val="6AD1CD"/>
            </a:solidFill>
            <a:prstDash val="dash"/>
          </a:ln>
        </p:spPr>
      </p:sp>
      <p:sp>
        <p:nvSpPr>
          <p:cNvPr id="83" name="Shape 80"/>
          <p:cNvSpPr/>
          <p:nvPr/>
        </p:nvSpPr>
        <p:spPr>
          <a:xfrm>
            <a:off x="8129016" y="2743200"/>
            <a:ext cx="649224" cy="0"/>
          </a:xfrm>
          <a:prstGeom prst="line">
            <a:avLst/>
          </a:prstGeom>
          <a:noFill/>
          <a:ln w="17145">
            <a:solidFill>
              <a:srgbClr val="6AD1CD"/>
            </a:solidFill>
            <a:prstDash val="dash"/>
          </a:ln>
        </p:spPr>
      </p:sp>
      <p:sp>
        <p:nvSpPr>
          <p:cNvPr id="84" name="Shape 81"/>
          <p:cNvSpPr/>
          <p:nvPr/>
        </p:nvSpPr>
        <p:spPr>
          <a:xfrm>
            <a:off x="8129016" y="4023360"/>
            <a:ext cx="649224" cy="0"/>
          </a:xfrm>
          <a:prstGeom prst="line">
            <a:avLst/>
          </a:prstGeom>
          <a:noFill/>
          <a:ln w="17145">
            <a:solidFill>
              <a:srgbClr val="6AD1CD"/>
            </a:solidFill>
            <a:prstDash val="dash"/>
          </a:ln>
        </p:spPr>
      </p:sp>
      <p:sp>
        <p:nvSpPr>
          <p:cNvPr id="85" name="Shape 82"/>
          <p:cNvSpPr/>
          <p:nvPr/>
        </p:nvSpPr>
        <p:spPr>
          <a:xfrm>
            <a:off x="8129016" y="5294376"/>
            <a:ext cx="649224" cy="0"/>
          </a:xfrm>
          <a:prstGeom prst="line">
            <a:avLst/>
          </a:prstGeom>
          <a:noFill/>
          <a:ln w="17145">
            <a:solidFill>
              <a:srgbClr val="6AD1CD"/>
            </a:solidFill>
            <a:prstDash val="dash"/>
          </a:ln>
        </p:spPr>
      </p:sp>
      <p:sp>
        <p:nvSpPr>
          <p:cNvPr id="86" name="Shape 83"/>
          <p:cNvSpPr/>
          <p:nvPr/>
        </p:nvSpPr>
        <p:spPr>
          <a:xfrm>
            <a:off x="749808" y="6016752"/>
            <a:ext cx="10671048" cy="274320"/>
          </a:xfrm>
          <a:prstGeom prst="roundRect">
            <a:avLst>
              <a:gd name="adj" fmla="val 20000"/>
            </a:avLst>
          </a:prstGeom>
          <a:solidFill>
            <a:srgbClr val="0A1923"/>
          </a:solidFill>
          <a:ln w="7620">
            <a:solidFill>
              <a:srgbClr val="23434E"/>
            </a:solidFill>
            <a:prstDash val="solid"/>
          </a:ln>
        </p:spPr>
      </p:sp>
      <p:sp>
        <p:nvSpPr>
          <p:cNvPr id="87" name="Text 84"/>
          <p:cNvSpPr/>
          <p:nvPr/>
        </p:nvSpPr>
        <p:spPr>
          <a:xfrm>
            <a:off x="886968" y="6080760"/>
            <a:ext cx="1040587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Integration interfaces and vehicle/gate capabilities are confirmed during discovery; the diagram is a proposed architecture.</a:t>
            </a:r>
            <a:endParaRPr lang="en-US" sz="1400" dirty="0"/>
          </a:p>
        </p:txBody>
      </p:sp>
      <p:pic>
        <p:nvPicPr>
          <p:cNvPr id="88" name="Image 0" descr="/mnt/data/counterless_work/devpals_logo.png">
            <a:extLst>
              <a:ext uri="{FF2B5EF4-FFF2-40B4-BE49-F238E27FC236}">
                <a16:creationId xmlns:a16="http://schemas.microsoft.com/office/drawing/2014/main" id="{656BDCB6-66E4-4FE7-BC16-6A19F7710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SECURITY &amp; COMPLIANCE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Trust is embedded into every transaction.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 controls, legally auditable signatures and reduced card-data exposure are core design goals.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40080" y="2267712"/>
            <a:ext cx="3511296" cy="3438144"/>
          </a:xfrm>
          <a:prstGeom prst="roundRect">
            <a:avLst>
              <a:gd name="adj" fmla="val 3723"/>
            </a:avLst>
          </a:prstGeom>
          <a:solidFill>
            <a:srgbClr val="10232D"/>
          </a:solidFill>
          <a:ln w="10795">
            <a:solidFill>
              <a:srgbClr val="23434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924321" y="2558720"/>
            <a:ext cx="258318" cy="299649"/>
          </a:xfrm>
          <a:prstGeom prst="roundRect">
            <a:avLst>
              <a:gd name="adj" fmla="val 21239"/>
            </a:avLst>
          </a:prstGeom>
          <a:solidFill>
            <a:srgbClr val="142B36"/>
          </a:solidFill>
          <a:ln w="13970">
            <a:solidFill>
              <a:srgbClr val="6AD1CD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991484" y="2698212"/>
            <a:ext cx="41331" cy="41331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1032815" y="2739542"/>
            <a:ext cx="82662" cy="0"/>
          </a:xfrm>
          <a:prstGeom prst="line">
            <a:avLst/>
          </a:prstGeom>
          <a:noFill/>
          <a:ln w="19050">
            <a:solidFill>
              <a:srgbClr val="6AD1CD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77824" y="3127248"/>
            <a:ext cx="3054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PRIVACY BY DESIGN</a:t>
            </a:r>
            <a:endParaRPr lang="en-US" sz="1670" dirty="0"/>
          </a:p>
        </p:txBody>
      </p:sp>
      <p:sp>
        <p:nvSpPr>
          <p:cNvPr id="39" name="Shape 36"/>
          <p:cNvSpPr/>
          <p:nvPr/>
        </p:nvSpPr>
        <p:spPr>
          <a:xfrm>
            <a:off x="877824" y="3675888"/>
            <a:ext cx="3035808" cy="0"/>
          </a:xfrm>
          <a:prstGeom prst="line">
            <a:avLst/>
          </a:prstGeom>
          <a:noFill/>
          <a:ln w="8890">
            <a:solidFill>
              <a:srgbClr val="31515D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77824" y="3931920"/>
            <a:ext cx="300837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minimisation, encryption in transit and at rest, role-based permissions and traceable access logs.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877824" y="5184648"/>
            <a:ext cx="3008376" cy="329184"/>
          </a:xfrm>
          <a:prstGeom prst="roundRect">
            <a:avLst>
              <a:gd name="adj" fmla="val 27778"/>
            </a:avLst>
          </a:prstGeom>
          <a:solidFill>
            <a:srgbClr val="142B36"/>
          </a:solidFill>
          <a:ln w="8255">
            <a:solidFill>
              <a:srgbClr val="31515D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55548" y="5207508"/>
            <a:ext cx="285292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GOVERNANCE</a:t>
            </a:r>
            <a:endParaRPr lang="en-US" sz="1400" dirty="0"/>
          </a:p>
        </p:txBody>
      </p:sp>
      <p:sp>
        <p:nvSpPr>
          <p:cNvPr id="43" name="Shape 40"/>
          <p:cNvSpPr/>
          <p:nvPr/>
        </p:nvSpPr>
        <p:spPr>
          <a:xfrm>
            <a:off x="4498848" y="2267712"/>
            <a:ext cx="3511296" cy="3438144"/>
          </a:xfrm>
          <a:prstGeom prst="roundRect">
            <a:avLst>
              <a:gd name="adj" fmla="val 3723"/>
            </a:avLst>
          </a:prstGeom>
          <a:solidFill>
            <a:srgbClr val="10232D"/>
          </a:solidFill>
          <a:ln w="10795">
            <a:solidFill>
              <a:srgbClr val="23434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4793422" y="2553553"/>
            <a:ext cx="237653" cy="309982"/>
          </a:xfrm>
          <a:prstGeom prst="roundRect">
            <a:avLst>
              <a:gd name="adj" fmla="val 11543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834753" y="2677546"/>
            <a:ext cx="149824" cy="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834753" y="2739542"/>
            <a:ext cx="118826" cy="0"/>
          </a:xfrm>
          <a:prstGeom prst="line">
            <a:avLst/>
          </a:prstGeom>
          <a:noFill/>
          <a:ln w="12700">
            <a:solidFill>
              <a:srgbClr val="6AD1CD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736592" y="3127248"/>
            <a:ext cx="3054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 E-SIGNATURES</a:t>
            </a:r>
            <a:endParaRPr lang="en-US" sz="1670" dirty="0"/>
          </a:p>
        </p:txBody>
      </p:sp>
      <p:sp>
        <p:nvSpPr>
          <p:cNvPr id="48" name="Shape 45"/>
          <p:cNvSpPr/>
          <p:nvPr/>
        </p:nvSpPr>
        <p:spPr>
          <a:xfrm>
            <a:off x="4736592" y="3675888"/>
            <a:ext cx="3035808" cy="0"/>
          </a:xfrm>
          <a:prstGeom prst="line">
            <a:avLst/>
          </a:prstGeom>
          <a:noFill/>
          <a:ln w="8890">
            <a:solidFill>
              <a:srgbClr val="31515D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4736592" y="3931920"/>
            <a:ext cx="300837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Timestamped signed PDFs link verified customer identity with tamper-evident signature audit records.</a:t>
            </a:r>
            <a:endParaRPr lang="en-US" sz="1600" dirty="0"/>
          </a:p>
        </p:txBody>
      </p:sp>
      <p:sp>
        <p:nvSpPr>
          <p:cNvPr id="50" name="Shape 47"/>
          <p:cNvSpPr/>
          <p:nvPr/>
        </p:nvSpPr>
        <p:spPr>
          <a:xfrm>
            <a:off x="4736592" y="5184648"/>
            <a:ext cx="3008376" cy="329184"/>
          </a:xfrm>
          <a:prstGeom prst="roundRect">
            <a:avLst>
              <a:gd name="adj" fmla="val 27778"/>
            </a:avLst>
          </a:prstGeom>
          <a:solidFill>
            <a:srgbClr val="1E4648"/>
          </a:solidFill>
          <a:ln w="8255">
            <a:solidFill>
              <a:srgbClr val="367E77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814316" y="5207508"/>
            <a:ext cx="285292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AUDITABLE CONSENT</a:t>
            </a:r>
            <a:endParaRPr lang="en-US" sz="1400" dirty="0"/>
          </a:p>
        </p:txBody>
      </p:sp>
      <p:sp>
        <p:nvSpPr>
          <p:cNvPr id="52" name="Shape 49"/>
          <p:cNvSpPr/>
          <p:nvPr/>
        </p:nvSpPr>
        <p:spPr>
          <a:xfrm>
            <a:off x="8357616" y="2267712"/>
            <a:ext cx="3511296" cy="3438144"/>
          </a:xfrm>
          <a:prstGeom prst="roundRect">
            <a:avLst>
              <a:gd name="adj" fmla="val 3723"/>
            </a:avLst>
          </a:prstGeom>
          <a:solidFill>
            <a:srgbClr val="10232D"/>
          </a:solidFill>
          <a:ln w="10795">
            <a:solidFill>
              <a:srgbClr val="23434E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667689" y="2662047"/>
            <a:ext cx="227320" cy="206654"/>
          </a:xfrm>
          <a:prstGeom prst="roundRect">
            <a:avLst>
              <a:gd name="adj" fmla="val 17699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8721419" y="2553553"/>
            <a:ext cx="123993" cy="154991"/>
          </a:xfrm>
          <a:prstGeom prst="roundRect">
            <a:avLst>
              <a:gd name="adj" fmla="val 51622"/>
            </a:avLst>
          </a:prstGeom>
          <a:solidFill>
            <a:srgbClr val="142B36"/>
          </a:solidFill>
          <a:ln w="15240">
            <a:solidFill>
              <a:srgbClr val="6AD1CD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595360" y="3127248"/>
            <a:ext cx="3054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MINIMAL PCI SCOPE</a:t>
            </a:r>
            <a:endParaRPr lang="en-US" sz="1670" dirty="0"/>
          </a:p>
        </p:txBody>
      </p:sp>
      <p:sp>
        <p:nvSpPr>
          <p:cNvPr id="56" name="Shape 53"/>
          <p:cNvSpPr/>
          <p:nvPr/>
        </p:nvSpPr>
        <p:spPr>
          <a:xfrm>
            <a:off x="8595360" y="3675888"/>
            <a:ext cx="3035808" cy="0"/>
          </a:xfrm>
          <a:prstGeom prst="line">
            <a:avLst/>
          </a:prstGeom>
          <a:noFill/>
          <a:ln w="8890">
            <a:solidFill>
              <a:srgbClr val="31515D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8595360" y="3931920"/>
            <a:ext cx="3008376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Hosted payment fields and secure tokenisation keep raw cardholder details off platform servers.</a:t>
            </a:r>
            <a:endParaRPr lang="en-US" sz="1600" dirty="0"/>
          </a:p>
        </p:txBody>
      </p:sp>
      <p:sp>
        <p:nvSpPr>
          <p:cNvPr id="58" name="Shape 55"/>
          <p:cNvSpPr/>
          <p:nvPr/>
        </p:nvSpPr>
        <p:spPr>
          <a:xfrm>
            <a:off x="8595360" y="5184648"/>
            <a:ext cx="3008376" cy="329184"/>
          </a:xfrm>
          <a:prstGeom prst="roundRect">
            <a:avLst>
              <a:gd name="adj" fmla="val 27778"/>
            </a:avLst>
          </a:prstGeom>
          <a:solidFill>
            <a:srgbClr val="142B36"/>
          </a:solidFill>
          <a:ln w="8255">
            <a:solidFill>
              <a:srgbClr val="31515D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8673084" y="5207508"/>
            <a:ext cx="285292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kern="0" spc="35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TOKENISED PAYMENTS</a:t>
            </a:r>
            <a:endParaRPr lang="en-US" sz="1400" dirty="0"/>
          </a:p>
        </p:txBody>
      </p:sp>
      <p:sp>
        <p:nvSpPr>
          <p:cNvPr id="60" name="Shape 57"/>
          <p:cNvSpPr/>
          <p:nvPr/>
        </p:nvSpPr>
        <p:spPr>
          <a:xfrm>
            <a:off x="649224" y="5879592"/>
            <a:ext cx="10927080" cy="329184"/>
          </a:xfrm>
          <a:prstGeom prst="roundRect">
            <a:avLst>
              <a:gd name="adj" fmla="val 19444"/>
            </a:avLst>
          </a:prstGeom>
          <a:solidFill>
            <a:srgbClr val="0A1923"/>
          </a:solidFill>
          <a:ln w="6350">
            <a:solidFill>
              <a:srgbClr val="23434E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832104" y="5961888"/>
            <a:ext cx="105978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Security controls and legal validity must be assessed against the deployment jurisdictions, vendors and customer policies.</a:t>
            </a:r>
            <a:endParaRPr lang="en-US" sz="1400" dirty="0"/>
          </a:p>
        </p:txBody>
      </p:sp>
      <p:pic>
        <p:nvPicPr>
          <p:cNvPr id="62" name="Image 0" descr="/mnt/data/counterless_work/devpals_logo.png">
            <a:extLst>
              <a:ext uri="{FF2B5EF4-FFF2-40B4-BE49-F238E27FC236}">
                <a16:creationId xmlns:a16="http://schemas.microsoft.com/office/drawing/2014/main" id="{49FDC620-26C4-47AE-9A63-8B4E32475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/ DELIVERY ROADMAP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From discovery to live branches — in four phases.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measured rollout validates integrations and customer operations before scaling across locations.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1133856" y="2880360"/>
            <a:ext cx="9857232" cy="0"/>
          </a:xfrm>
          <a:prstGeom prst="line">
            <a:avLst/>
          </a:prstGeom>
          <a:noFill/>
          <a:ln w="25400">
            <a:solidFill>
              <a:srgbClr val="31515D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21792" y="2221992"/>
            <a:ext cx="2706624" cy="3621024"/>
          </a:xfrm>
          <a:prstGeom prst="roundRect">
            <a:avLst>
              <a:gd name="adj" fmla="val 4730"/>
            </a:avLst>
          </a:prstGeom>
          <a:solidFill>
            <a:srgbClr val="17353B"/>
          </a:solidFill>
          <a:ln w="15875">
            <a:solidFill>
              <a:srgbClr val="3D8B86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819656" y="2066544"/>
            <a:ext cx="320040" cy="320040"/>
          </a:xfrm>
          <a:prstGeom prst="ellipse">
            <a:avLst/>
          </a:prstGeom>
          <a:solidFill>
            <a:srgbClr val="6AD1CD"/>
          </a:solidFill>
          <a:ln w="10160">
            <a:solidFill>
              <a:srgbClr val="6AD1CD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885493" y="2162556"/>
            <a:ext cx="1920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0713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840" dirty="0"/>
          </a:p>
        </p:txBody>
      </p:sp>
      <p:sp>
        <p:nvSpPr>
          <p:cNvPr id="38" name="Text 35"/>
          <p:cNvSpPr/>
          <p:nvPr/>
        </p:nvSpPr>
        <p:spPr>
          <a:xfrm>
            <a:off x="850392" y="2761488"/>
            <a:ext cx="22677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3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DISCOVERY</a:t>
            </a:r>
            <a:endParaRPr lang="en-US" sz="1830" dirty="0"/>
          </a:p>
        </p:txBody>
      </p:sp>
      <p:sp>
        <p:nvSpPr>
          <p:cNvPr id="39" name="Text 36"/>
          <p:cNvSpPr/>
          <p:nvPr/>
        </p:nvSpPr>
        <p:spPr>
          <a:xfrm>
            <a:off x="850392" y="3547872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1–3</a:t>
            </a:r>
            <a:endParaRPr lang="en-US" sz="1670" dirty="0"/>
          </a:p>
        </p:txBody>
      </p:sp>
      <p:sp>
        <p:nvSpPr>
          <p:cNvPr id="40" name="Shape 37"/>
          <p:cNvSpPr/>
          <p:nvPr/>
        </p:nvSpPr>
        <p:spPr>
          <a:xfrm>
            <a:off x="841248" y="4050792"/>
            <a:ext cx="2240280" cy="0"/>
          </a:xfrm>
          <a:prstGeom prst="line">
            <a:avLst/>
          </a:prstGeom>
          <a:noFill/>
          <a:ln w="8255">
            <a:solidFill>
              <a:srgbClr val="31515D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41248" y="4352544"/>
            <a:ext cx="2286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Workshops, RMS API assessment, fleet/gate audit and KPI alignment.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3529584" y="2221992"/>
            <a:ext cx="2706624" cy="3621024"/>
          </a:xfrm>
          <a:prstGeom prst="roundRect">
            <a:avLst>
              <a:gd name="adj" fmla="val 4730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727448" y="2066544"/>
            <a:ext cx="320040" cy="320040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4793285" y="2162556"/>
            <a:ext cx="1920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40" dirty="0"/>
          </a:p>
        </p:txBody>
      </p:sp>
      <p:sp>
        <p:nvSpPr>
          <p:cNvPr id="45" name="Text 42"/>
          <p:cNvSpPr/>
          <p:nvPr/>
        </p:nvSpPr>
        <p:spPr>
          <a:xfrm>
            <a:off x="3758184" y="2761488"/>
            <a:ext cx="22677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3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MVP BUILD</a:t>
            </a:r>
            <a:endParaRPr lang="en-US" sz="1830" dirty="0"/>
          </a:p>
        </p:txBody>
      </p:sp>
      <p:sp>
        <p:nvSpPr>
          <p:cNvPr id="46" name="Text 43"/>
          <p:cNvSpPr/>
          <p:nvPr/>
        </p:nvSpPr>
        <p:spPr>
          <a:xfrm>
            <a:off x="3758184" y="3547872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4–19</a:t>
            </a:r>
            <a:endParaRPr lang="en-US" sz="1670" dirty="0"/>
          </a:p>
        </p:txBody>
      </p:sp>
      <p:sp>
        <p:nvSpPr>
          <p:cNvPr id="47" name="Shape 44"/>
          <p:cNvSpPr/>
          <p:nvPr/>
        </p:nvSpPr>
        <p:spPr>
          <a:xfrm>
            <a:off x="3749040" y="4050792"/>
            <a:ext cx="2240280" cy="0"/>
          </a:xfrm>
          <a:prstGeom prst="line">
            <a:avLst/>
          </a:prstGeom>
          <a:noFill/>
          <a:ln w="8255">
            <a:solidFill>
              <a:srgbClr val="31515D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3749040" y="4352544"/>
            <a:ext cx="2286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check-in, e-sign, deposit pre-authorisation, staff tools and RMS integration.</a:t>
            </a:r>
            <a:endParaRPr lang="en-US" sz="1400" dirty="0"/>
          </a:p>
        </p:txBody>
      </p:sp>
      <p:sp>
        <p:nvSpPr>
          <p:cNvPr id="49" name="Shape 46"/>
          <p:cNvSpPr/>
          <p:nvPr/>
        </p:nvSpPr>
        <p:spPr>
          <a:xfrm>
            <a:off x="6437376" y="2221992"/>
            <a:ext cx="2706624" cy="3621024"/>
          </a:xfrm>
          <a:prstGeom prst="roundRect">
            <a:avLst>
              <a:gd name="adj" fmla="val 4730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7635240" y="2066544"/>
            <a:ext cx="320040" cy="320040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7701077" y="2162556"/>
            <a:ext cx="1920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840" dirty="0"/>
          </a:p>
        </p:txBody>
      </p:sp>
      <p:sp>
        <p:nvSpPr>
          <p:cNvPr id="52" name="Text 49"/>
          <p:cNvSpPr/>
          <p:nvPr/>
        </p:nvSpPr>
        <p:spPr>
          <a:xfrm>
            <a:off x="6665976" y="2761488"/>
            <a:ext cx="22677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LIVE BRANCH PILOT</a:t>
            </a:r>
            <a:endParaRPr lang="en-US" sz="1600" dirty="0"/>
          </a:p>
        </p:txBody>
      </p:sp>
      <p:sp>
        <p:nvSpPr>
          <p:cNvPr id="53" name="Text 50"/>
          <p:cNvSpPr/>
          <p:nvPr/>
        </p:nvSpPr>
        <p:spPr>
          <a:xfrm>
            <a:off x="6665976" y="3547872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20–27</a:t>
            </a:r>
            <a:endParaRPr lang="en-US" sz="1670" dirty="0"/>
          </a:p>
        </p:txBody>
      </p:sp>
      <p:sp>
        <p:nvSpPr>
          <p:cNvPr id="54" name="Shape 51"/>
          <p:cNvSpPr/>
          <p:nvPr/>
        </p:nvSpPr>
        <p:spPr>
          <a:xfrm>
            <a:off x="6656832" y="4050792"/>
            <a:ext cx="2240280" cy="0"/>
          </a:xfrm>
          <a:prstGeom prst="line">
            <a:avLst/>
          </a:prstGeom>
          <a:noFill/>
          <a:ln w="8255">
            <a:solidFill>
              <a:srgbClr val="31515D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656832" y="4352544"/>
            <a:ext cx="2286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with real customers at one branch, monitored through weekly KPI reviews.</a:t>
            </a:r>
            <a:endParaRPr lang="en-US" sz="1400" dirty="0"/>
          </a:p>
        </p:txBody>
      </p:sp>
      <p:sp>
        <p:nvSpPr>
          <p:cNvPr id="56" name="Shape 53"/>
          <p:cNvSpPr/>
          <p:nvPr/>
        </p:nvSpPr>
        <p:spPr>
          <a:xfrm>
            <a:off x="9345168" y="2221992"/>
            <a:ext cx="2706624" cy="3621024"/>
          </a:xfrm>
          <a:prstGeom prst="roundRect">
            <a:avLst>
              <a:gd name="adj" fmla="val 4730"/>
            </a:avLst>
          </a:prstGeom>
          <a:solidFill>
            <a:srgbClr val="10232D"/>
          </a:solidFill>
          <a:ln w="10414">
            <a:solidFill>
              <a:srgbClr val="23434E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0543032" y="2066544"/>
            <a:ext cx="320040" cy="320040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10608869" y="2162556"/>
            <a:ext cx="1920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840" dirty="0"/>
          </a:p>
        </p:txBody>
      </p:sp>
      <p:sp>
        <p:nvSpPr>
          <p:cNvPr id="59" name="Text 56"/>
          <p:cNvSpPr/>
          <p:nvPr/>
        </p:nvSpPr>
        <p:spPr>
          <a:xfrm>
            <a:off x="9573768" y="2761488"/>
            <a:ext cx="22677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3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SCALE-OUT</a:t>
            </a:r>
            <a:endParaRPr lang="en-US" sz="1830" dirty="0"/>
          </a:p>
        </p:txBody>
      </p:sp>
      <p:sp>
        <p:nvSpPr>
          <p:cNvPr id="60" name="Text 57"/>
          <p:cNvSpPr/>
          <p:nvPr/>
        </p:nvSpPr>
        <p:spPr>
          <a:xfrm>
            <a:off x="9573768" y="3547872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ONGOING</a:t>
            </a:r>
            <a:endParaRPr lang="en-US" sz="1670" dirty="0"/>
          </a:p>
        </p:txBody>
      </p:sp>
      <p:sp>
        <p:nvSpPr>
          <p:cNvPr id="61" name="Shape 58"/>
          <p:cNvSpPr/>
          <p:nvPr/>
        </p:nvSpPr>
        <p:spPr>
          <a:xfrm>
            <a:off x="9564624" y="4050792"/>
            <a:ext cx="2240280" cy="0"/>
          </a:xfrm>
          <a:prstGeom prst="line">
            <a:avLst/>
          </a:prstGeom>
          <a:noFill/>
          <a:ln w="8255">
            <a:solidFill>
              <a:srgbClr val="31515D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9564624" y="4352544"/>
            <a:ext cx="2286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Branch-by-branch rollout, supported phone-as-key enablement and operations support.</a:t>
            </a:r>
            <a:endParaRPr lang="en-US" sz="1400" dirty="0"/>
          </a:p>
        </p:txBody>
      </p:sp>
      <p:sp>
        <p:nvSpPr>
          <p:cNvPr id="63" name="Shape 60"/>
          <p:cNvSpPr/>
          <p:nvPr/>
        </p:nvSpPr>
        <p:spPr>
          <a:xfrm>
            <a:off x="649224" y="5971032"/>
            <a:ext cx="10945368" cy="283464"/>
          </a:xfrm>
          <a:prstGeom prst="roundRect">
            <a:avLst>
              <a:gd name="adj" fmla="val 19355"/>
            </a:avLst>
          </a:prstGeom>
          <a:solidFill>
            <a:srgbClr val="0A1923"/>
          </a:solidFill>
          <a:ln w="6350">
            <a:solidFill>
              <a:srgbClr val="23434E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786384" y="6035040"/>
            <a:ext cx="10652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Timings are indicative, subject to interface access, fleet/gate compatibility and pilot acceptance.</a:t>
            </a:r>
            <a:endParaRPr lang="en-US" sz="1400" dirty="0"/>
          </a:p>
        </p:txBody>
      </p:sp>
      <p:pic>
        <p:nvPicPr>
          <p:cNvPr id="65" name="Image 0" descr="/mnt/data/counterless_work/devpals_logo.png">
            <a:extLst>
              <a:ext uri="{FF2B5EF4-FFF2-40B4-BE49-F238E27FC236}">
                <a16:creationId xmlns:a16="http://schemas.microsoft.com/office/drawing/2014/main" id="{7651DBB4-2F0F-480E-B96E-D0CAF4B63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032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1905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6" name="Text 24"/>
          <p:cNvSpPr/>
          <p:nvPr/>
        </p:nvSpPr>
        <p:spPr>
          <a:xfrm>
            <a:off x="7415784" y="310896"/>
            <a:ext cx="3264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kern="0" spc="125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/ ENGAGEMENT MODEL</a:t>
            </a:r>
            <a:endParaRPr lang="en-US" sz="910" dirty="0"/>
          </a:p>
        </p:txBody>
      </p:sp>
      <p:sp>
        <p:nvSpPr>
          <p:cNvPr id="28" name="Shape 25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21792" y="1014984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7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Senior-led engineering. Focused execution.</a:t>
            </a:r>
            <a:endParaRPr lang="en-US" sz="2870" dirty="0"/>
          </a:p>
        </p:txBody>
      </p:sp>
      <p:sp>
        <p:nvSpPr>
          <p:cNvPr id="30" name="Text 27"/>
          <p:cNvSpPr/>
          <p:nvPr/>
        </p:nvSpPr>
        <p:spPr>
          <a:xfrm>
            <a:off x="621792" y="1618488"/>
            <a:ext cx="10917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works directly with technical and operational stakeholders to move from design to deployment.</a:t>
            </a:r>
            <a:endParaRPr lang="en-US" sz="1320" dirty="0"/>
          </a:p>
        </p:txBody>
      </p:sp>
      <p:sp>
        <p:nvSpPr>
          <p:cNvPr id="31" name="Shape 28"/>
          <p:cNvSpPr/>
          <p:nvPr/>
        </p:nvSpPr>
        <p:spPr>
          <a:xfrm>
            <a:off x="548640" y="6478524"/>
            <a:ext cx="11100816" cy="0"/>
          </a:xfrm>
          <a:prstGeom prst="line">
            <a:avLst/>
          </a:prstGeom>
          <a:noFill/>
          <a:ln w="9144">
            <a:solidFill>
              <a:srgbClr val="31515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3504" y="6534302"/>
            <a:ext cx="53675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20" kern="0" spc="48" dirty="0">
                <a:solidFill>
                  <a:srgbClr val="63808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  /  MOBILITY &amp; TRAVEL TECHNOLOGY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10753344" y="652515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10" b="1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 /  11</a:t>
            </a:r>
            <a:endParaRPr lang="en-US" sz="910" dirty="0"/>
          </a:p>
        </p:txBody>
      </p:sp>
      <p:sp>
        <p:nvSpPr>
          <p:cNvPr id="34" name="Shape 31"/>
          <p:cNvSpPr/>
          <p:nvPr/>
        </p:nvSpPr>
        <p:spPr>
          <a:xfrm>
            <a:off x="630936" y="2221992"/>
            <a:ext cx="4956048" cy="3931920"/>
          </a:xfrm>
          <a:prstGeom prst="roundRect">
            <a:avLst>
              <a:gd name="adj" fmla="val 3256"/>
            </a:avLst>
          </a:prstGeom>
          <a:solidFill>
            <a:srgbClr val="10232D"/>
          </a:solidFill>
          <a:ln w="10795">
            <a:solidFill>
              <a:srgbClr val="23434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886968" y="2478024"/>
            <a:ext cx="2185416" cy="310896"/>
          </a:xfrm>
          <a:prstGeom prst="roundRect">
            <a:avLst>
              <a:gd name="adj" fmla="val 29412"/>
            </a:avLst>
          </a:prstGeom>
          <a:solidFill>
            <a:srgbClr val="1B4545"/>
          </a:solidFill>
          <a:ln w="8255">
            <a:solidFill>
              <a:srgbClr val="367E79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64692" y="2500884"/>
            <a:ext cx="202996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ENGINEERING PARTNER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877824" y="2980944"/>
            <a:ext cx="446227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76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DevPals Ltd</a:t>
            </a:r>
            <a:br>
              <a:rPr lang="en-US" sz="276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</a:br>
            <a:r>
              <a:rPr lang="en-US" sz="276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Boutique expertise.</a:t>
            </a:r>
            <a:endParaRPr lang="en-US" sz="2760" dirty="0"/>
          </a:p>
          <a:p>
            <a:pPr marL="0" indent="0" algn="l">
              <a:buNone/>
            </a:pPr>
            <a:r>
              <a:rPr lang="en-US" sz="276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Enterprise discipline.</a:t>
            </a:r>
            <a:endParaRPr lang="en-US" sz="2760" dirty="0"/>
          </a:p>
        </p:txBody>
      </p:sp>
      <p:sp>
        <p:nvSpPr>
          <p:cNvPr id="38" name="Text 35"/>
          <p:cNvSpPr/>
          <p:nvPr/>
        </p:nvSpPr>
        <p:spPr>
          <a:xfrm>
            <a:off x="886968" y="4471416"/>
            <a:ext cx="439826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Hands-on senior IT engineers and travel-technology experts work directly with your team.</a:t>
            </a:r>
            <a:endParaRPr lang="en-US" sz="1350" dirty="0"/>
          </a:p>
        </p:txBody>
      </p:sp>
      <p:sp>
        <p:nvSpPr>
          <p:cNvPr id="39" name="Shape 36"/>
          <p:cNvSpPr/>
          <p:nvPr/>
        </p:nvSpPr>
        <p:spPr>
          <a:xfrm>
            <a:off x="886968" y="5532120"/>
            <a:ext cx="4416552" cy="0"/>
          </a:xfrm>
          <a:prstGeom prst="line">
            <a:avLst/>
          </a:prstGeom>
          <a:noFill/>
          <a:ln w="8890">
            <a:solidFill>
              <a:srgbClr val="31515D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86968" y="5678424"/>
            <a:ext cx="4233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kern="0" spc="74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TECHNICAL OWNERSHIP</a:t>
            </a:r>
            <a:endParaRPr lang="en-US" sz="1050" dirty="0"/>
          </a:p>
        </p:txBody>
      </p:sp>
      <p:sp>
        <p:nvSpPr>
          <p:cNvPr id="41" name="Shape 38"/>
          <p:cNvSpPr/>
          <p:nvPr/>
        </p:nvSpPr>
        <p:spPr>
          <a:xfrm>
            <a:off x="5843016" y="2221992"/>
            <a:ext cx="5705856" cy="3931920"/>
          </a:xfrm>
          <a:prstGeom prst="roundRect">
            <a:avLst>
              <a:gd name="adj" fmla="val 3256"/>
            </a:avLst>
          </a:prstGeom>
          <a:solidFill>
            <a:srgbClr val="10232D"/>
          </a:solidFill>
          <a:ln w="10795">
            <a:solidFill>
              <a:srgbClr val="31515D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44768" y="2532888"/>
            <a:ext cx="5129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40" b="1" kern="0" spc="5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IMMEDIATE NEXT STEPS</a:t>
            </a:r>
            <a:endParaRPr lang="en-US" sz="1340" dirty="0"/>
          </a:p>
        </p:txBody>
      </p:sp>
      <p:sp>
        <p:nvSpPr>
          <p:cNvPr id="43" name="Shape 40"/>
          <p:cNvSpPr/>
          <p:nvPr/>
        </p:nvSpPr>
        <p:spPr>
          <a:xfrm>
            <a:off x="6144768" y="3163824"/>
            <a:ext cx="393192" cy="393192"/>
          </a:xfrm>
          <a:prstGeom prst="ellipse">
            <a:avLst/>
          </a:prstGeom>
          <a:solidFill>
            <a:srgbClr val="235A56"/>
          </a:solidFill>
          <a:ln w="10160">
            <a:solidFill>
              <a:srgbClr val="4FADA6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216091" y="3270809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20" dirty="0"/>
          </a:p>
        </p:txBody>
      </p:sp>
      <p:sp>
        <p:nvSpPr>
          <p:cNvPr id="45" name="Text 42"/>
          <p:cNvSpPr/>
          <p:nvPr/>
        </p:nvSpPr>
        <p:spPr>
          <a:xfrm>
            <a:off x="6684264" y="3108960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WORKSHOP</a:t>
            </a:r>
            <a:endParaRPr lang="en-US" sz="1310" dirty="0"/>
          </a:p>
        </p:txBody>
      </p:sp>
      <p:sp>
        <p:nvSpPr>
          <p:cNvPr id="46" name="Text 43"/>
          <p:cNvSpPr/>
          <p:nvPr/>
        </p:nvSpPr>
        <p:spPr>
          <a:xfrm>
            <a:off x="6684264" y="3401568"/>
            <a:ext cx="42976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 IT and operations around the desired user journey and constraints.</a:t>
            </a:r>
            <a:endParaRPr lang="en-US" sz="1130" dirty="0"/>
          </a:p>
        </p:txBody>
      </p:sp>
      <p:sp>
        <p:nvSpPr>
          <p:cNvPr id="47" name="Shape 44"/>
          <p:cNvSpPr/>
          <p:nvPr/>
        </p:nvSpPr>
        <p:spPr>
          <a:xfrm>
            <a:off x="6684264" y="3913632"/>
            <a:ext cx="4462272" cy="0"/>
          </a:xfrm>
          <a:prstGeom prst="line">
            <a:avLst/>
          </a:prstGeom>
          <a:noFill/>
          <a:ln w="6985">
            <a:solidFill>
              <a:srgbClr val="23434E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6144768" y="4123944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216091" y="4230929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20" dirty="0"/>
          </a:p>
        </p:txBody>
      </p:sp>
      <p:sp>
        <p:nvSpPr>
          <p:cNvPr id="50" name="Text 47"/>
          <p:cNvSpPr/>
          <p:nvPr/>
        </p:nvSpPr>
        <p:spPr>
          <a:xfrm>
            <a:off x="6684264" y="4069080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&amp; FLEET AUDIT</a:t>
            </a:r>
            <a:endParaRPr lang="en-US" sz="1310" dirty="0"/>
          </a:p>
        </p:txBody>
      </p:sp>
      <p:sp>
        <p:nvSpPr>
          <p:cNvPr id="51" name="Text 48"/>
          <p:cNvSpPr/>
          <p:nvPr/>
        </p:nvSpPr>
        <p:spPr>
          <a:xfrm>
            <a:off x="6684264" y="4361688"/>
            <a:ext cx="42976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RMS interfaces and supported vehicle / gate models.</a:t>
            </a:r>
            <a:endParaRPr lang="en-US" sz="1130" dirty="0"/>
          </a:p>
        </p:txBody>
      </p:sp>
      <p:sp>
        <p:nvSpPr>
          <p:cNvPr id="52" name="Shape 49"/>
          <p:cNvSpPr/>
          <p:nvPr/>
        </p:nvSpPr>
        <p:spPr>
          <a:xfrm>
            <a:off x="6684264" y="4873752"/>
            <a:ext cx="4462272" cy="0"/>
          </a:xfrm>
          <a:prstGeom prst="line">
            <a:avLst/>
          </a:prstGeom>
          <a:noFill/>
          <a:ln w="6985">
            <a:solidFill>
              <a:srgbClr val="23434E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6144768" y="5084064"/>
            <a:ext cx="393192" cy="393192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6216091" y="5191049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20" dirty="0"/>
          </a:p>
        </p:txBody>
      </p:sp>
      <p:sp>
        <p:nvSpPr>
          <p:cNvPr id="55" name="Text 52"/>
          <p:cNvSpPr/>
          <p:nvPr/>
        </p:nvSpPr>
        <p:spPr>
          <a:xfrm>
            <a:off x="6684264" y="5029200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1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DISCOVERY &amp; ESTIMATE</a:t>
            </a:r>
            <a:endParaRPr lang="en-US" sz="1310" dirty="0"/>
          </a:p>
        </p:txBody>
      </p:sp>
      <p:sp>
        <p:nvSpPr>
          <p:cNvPr id="56" name="Text 53"/>
          <p:cNvSpPr/>
          <p:nvPr/>
        </p:nvSpPr>
        <p:spPr>
          <a:xfrm>
            <a:off x="6684264" y="5321808"/>
            <a:ext cx="42976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 MVP scope, requirements, responsibilities and delivery estimate.</a:t>
            </a:r>
            <a:endParaRPr lang="en-US" sz="1130" dirty="0"/>
          </a:p>
        </p:txBody>
      </p:sp>
      <p:pic>
        <p:nvPicPr>
          <p:cNvPr id="57" name="Image 0" descr="/mnt/data/counterless_work/devpals_logo.png">
            <a:extLst>
              <a:ext uri="{FF2B5EF4-FFF2-40B4-BE49-F238E27FC236}">
                <a16:creationId xmlns:a16="http://schemas.microsoft.com/office/drawing/2014/main" id="{3EBDB41C-0D9E-42E5-A7CF-E77965AC6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7218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43230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5254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1266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7278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3290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302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314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1326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73384" y="118872"/>
            <a:ext cx="0" cy="6611112"/>
          </a:xfrm>
          <a:prstGeom prst="line">
            <a:avLst/>
          </a:prstGeom>
          <a:noFill/>
          <a:ln w="2794">
            <a:solidFill>
              <a:srgbClr val="23434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0312" y="320040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0312" y="1106424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0312" y="1892808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0312" y="2679192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0312" y="3465576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10312" y="4251960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0312" y="5038344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0312" y="5824728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0312" y="6611112"/>
            <a:ext cx="11704320" cy="0"/>
          </a:xfrm>
          <a:prstGeom prst="line">
            <a:avLst/>
          </a:prstGeom>
          <a:noFill/>
          <a:ln w="2540">
            <a:solidFill>
              <a:srgbClr val="2343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283464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b="1" kern="0" spc="165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DEVPALS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1975104" y="292608"/>
            <a:ext cx="0" cy="237744"/>
          </a:xfrm>
          <a:prstGeom prst="line">
            <a:avLst/>
          </a:prstGeom>
          <a:noFill/>
          <a:ln w="12700">
            <a:solidFill>
              <a:srgbClr val="3151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2264" y="292608"/>
            <a:ext cx="30998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10" b="1" kern="0" spc="83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COUNTER-LESS RENR-A-CAR</a:t>
            </a:r>
            <a:endParaRPr lang="en-US" sz="1010" dirty="0"/>
          </a:p>
        </p:txBody>
      </p:sp>
      <p:sp>
        <p:nvSpPr>
          <p:cNvPr id="27" name="Shape 24"/>
          <p:cNvSpPr/>
          <p:nvPr/>
        </p:nvSpPr>
        <p:spPr>
          <a:xfrm>
            <a:off x="557784" y="777240"/>
            <a:ext cx="11119104" cy="0"/>
          </a:xfrm>
          <a:prstGeom prst="line">
            <a:avLst/>
          </a:prstGeom>
          <a:noFill/>
          <a:ln w="9525">
            <a:solidFill>
              <a:srgbClr val="31515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67512" y="1426464"/>
            <a:ext cx="2414016" cy="365760"/>
          </a:xfrm>
          <a:prstGeom prst="roundRect">
            <a:avLst>
              <a:gd name="adj" fmla="val 25000"/>
            </a:avLst>
          </a:prstGeom>
          <a:solidFill>
            <a:srgbClr val="18403D"/>
          </a:solidFill>
          <a:ln w="8255">
            <a:solidFill>
              <a:srgbClr val="35766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45236" y="1449324"/>
            <a:ext cx="2258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35" dirty="0">
                <a:solidFill>
                  <a:srgbClr val="8CE1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DISCOVERY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649224" y="2057400"/>
            <a:ext cx="597103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93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Make the counter</a:t>
            </a:r>
            <a:endParaRPr lang="en-US" sz="3930" dirty="0"/>
          </a:p>
          <a:p>
            <a:pPr marL="0" indent="0" algn="l">
              <a:buNone/>
            </a:pPr>
            <a:r>
              <a:rPr lang="en-US" sz="3930" b="1" dirty="0">
                <a:solidFill>
                  <a:srgbClr val="F3F8F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optional.</a:t>
            </a:r>
            <a:endParaRPr lang="en-US" sz="3930" dirty="0"/>
          </a:p>
        </p:txBody>
      </p:sp>
      <p:sp>
        <p:nvSpPr>
          <p:cNvPr id="31" name="Text 28"/>
          <p:cNvSpPr/>
          <p:nvPr/>
        </p:nvSpPr>
        <p:spPr>
          <a:xfrm>
            <a:off x="676656" y="3950208"/>
            <a:ext cx="538581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4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 with DevPals to bring mobile-first check-in </a:t>
            </a:r>
            <a:br>
              <a:rPr lang="en-US" sz="164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64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pickup to your rent-a-car operation.</a:t>
            </a:r>
            <a:endParaRPr lang="en-US" sz="1640" dirty="0"/>
          </a:p>
        </p:txBody>
      </p:sp>
      <p:sp>
        <p:nvSpPr>
          <p:cNvPr id="33" name="Text 30"/>
          <p:cNvSpPr/>
          <p:nvPr/>
        </p:nvSpPr>
        <p:spPr>
          <a:xfrm>
            <a:off x="676656" y="5266944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40" b="1" dirty="0">
                <a:solidFill>
                  <a:srgbClr val="F3F8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ALEX YANKELEVICH</a:t>
            </a:r>
            <a:endParaRPr lang="en-US" sz="1440" dirty="0"/>
          </a:p>
        </p:txBody>
      </p:sp>
      <p:sp>
        <p:nvSpPr>
          <p:cNvPr id="34" name="Text 31"/>
          <p:cNvSpPr/>
          <p:nvPr/>
        </p:nvSpPr>
        <p:spPr>
          <a:xfrm>
            <a:off x="676656" y="5586984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90" dirty="0">
                <a:solidFill>
                  <a:srgbClr val="91AA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Managing Director  ·  DevPals Ltd</a:t>
            </a:r>
            <a:endParaRPr lang="en-US" sz="1190" dirty="0"/>
          </a:p>
        </p:txBody>
      </p:sp>
      <p:sp>
        <p:nvSpPr>
          <p:cNvPr id="35" name="Text 32"/>
          <p:cNvSpPr/>
          <p:nvPr/>
        </p:nvSpPr>
        <p:spPr>
          <a:xfrm>
            <a:off x="676656" y="5784988"/>
            <a:ext cx="41513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6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alexy@devpals.co.uk</a:t>
            </a:r>
            <a:endParaRPr lang="en-US" sz="1260" dirty="0"/>
          </a:p>
        </p:txBody>
      </p:sp>
      <p:sp>
        <p:nvSpPr>
          <p:cNvPr id="36" name="Text 33"/>
          <p:cNvSpPr/>
          <p:nvPr/>
        </p:nvSpPr>
        <p:spPr>
          <a:xfrm>
            <a:off x="676656" y="6008305"/>
            <a:ext cx="4928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+44 20 4577 2892  (ext. 102)</a:t>
            </a:r>
            <a:endParaRPr lang="en-US" sz="1160" dirty="0"/>
          </a:p>
        </p:txBody>
      </p:sp>
      <p:sp>
        <p:nvSpPr>
          <p:cNvPr id="37" name="Shape 34"/>
          <p:cNvSpPr/>
          <p:nvPr/>
        </p:nvSpPr>
        <p:spPr>
          <a:xfrm>
            <a:off x="7059168" y="1463040"/>
            <a:ext cx="4453128" cy="4544568"/>
          </a:xfrm>
          <a:prstGeom prst="roundRect">
            <a:avLst>
              <a:gd name="adj" fmla="val 3080"/>
            </a:avLst>
          </a:prstGeom>
          <a:solidFill>
            <a:srgbClr val="10232D"/>
          </a:solidFill>
          <a:ln w="12065">
            <a:solidFill>
              <a:srgbClr val="31515D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370064" y="1810512"/>
            <a:ext cx="38770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kern="0" spc="70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BEGIN, WE NEED</a:t>
            </a:r>
            <a:endParaRPr lang="en-US" sz="1450" dirty="0"/>
          </a:p>
        </p:txBody>
      </p:sp>
      <p:sp>
        <p:nvSpPr>
          <p:cNvPr id="39" name="Shape 36"/>
          <p:cNvSpPr/>
          <p:nvPr/>
        </p:nvSpPr>
        <p:spPr>
          <a:xfrm>
            <a:off x="7370064" y="2400300"/>
            <a:ext cx="310896" cy="310896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431329" y="2500884"/>
            <a:ext cx="173736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7900416" y="2334463"/>
            <a:ext cx="2999231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Reservation-system API documentation or export schema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7397496" y="3035808"/>
            <a:ext cx="3758184" cy="0"/>
          </a:xfrm>
          <a:prstGeom prst="line">
            <a:avLst/>
          </a:prstGeom>
          <a:noFill/>
          <a:ln w="5461">
            <a:solidFill>
              <a:srgbClr val="23434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7370064" y="3204972"/>
            <a:ext cx="310896" cy="310896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431329" y="3305556"/>
            <a:ext cx="173736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45" name="Text 42"/>
          <p:cNvSpPr/>
          <p:nvPr/>
        </p:nvSpPr>
        <p:spPr>
          <a:xfrm>
            <a:off x="7900416" y="3139135"/>
            <a:ext cx="31638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Booking and fleet data, including makes and model years</a:t>
            </a:r>
            <a:endParaRPr lang="en-US" sz="1400" dirty="0"/>
          </a:p>
        </p:txBody>
      </p:sp>
      <p:sp>
        <p:nvSpPr>
          <p:cNvPr id="46" name="Shape 43"/>
          <p:cNvSpPr/>
          <p:nvPr/>
        </p:nvSpPr>
        <p:spPr>
          <a:xfrm>
            <a:off x="7397496" y="3840480"/>
            <a:ext cx="3758184" cy="0"/>
          </a:xfrm>
          <a:prstGeom prst="line">
            <a:avLst/>
          </a:prstGeom>
          <a:noFill/>
          <a:ln w="5461">
            <a:solidFill>
              <a:srgbClr val="23434E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7370064" y="4009644"/>
            <a:ext cx="310896" cy="310896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7431329" y="4110228"/>
            <a:ext cx="173736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49" name="Text 46"/>
          <p:cNvSpPr/>
          <p:nvPr/>
        </p:nvSpPr>
        <p:spPr>
          <a:xfrm>
            <a:off x="7900416" y="3943807"/>
            <a:ext cx="31638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contact for API credentials and integration access</a:t>
            </a:r>
            <a:endParaRPr lang="en-US" sz="1400" dirty="0"/>
          </a:p>
        </p:txBody>
      </p:sp>
      <p:sp>
        <p:nvSpPr>
          <p:cNvPr id="50" name="Shape 47"/>
          <p:cNvSpPr/>
          <p:nvPr/>
        </p:nvSpPr>
        <p:spPr>
          <a:xfrm>
            <a:off x="7397496" y="4645152"/>
            <a:ext cx="3758184" cy="0"/>
          </a:xfrm>
          <a:prstGeom prst="line">
            <a:avLst/>
          </a:prstGeom>
          <a:noFill/>
          <a:ln w="5461">
            <a:solidFill>
              <a:srgbClr val="23434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7370064" y="4814316"/>
            <a:ext cx="310896" cy="310896"/>
          </a:xfrm>
          <a:prstGeom prst="ellipse">
            <a:avLst/>
          </a:prstGeom>
          <a:solidFill>
            <a:srgbClr val="142B36"/>
          </a:solidFill>
          <a:ln w="10160">
            <a:solidFill>
              <a:srgbClr val="31515D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7431329" y="4914900"/>
            <a:ext cx="173736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AD1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00" dirty="0"/>
          </a:p>
        </p:txBody>
      </p:sp>
      <p:sp>
        <p:nvSpPr>
          <p:cNvPr id="53" name="Text 50"/>
          <p:cNvSpPr/>
          <p:nvPr/>
        </p:nvSpPr>
        <p:spPr>
          <a:xfrm>
            <a:off x="7900416" y="4748479"/>
            <a:ext cx="31638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D5E2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Operations lead for business rules and acceptance testing</a:t>
            </a:r>
            <a:endParaRPr lang="en-US" sz="1400" dirty="0"/>
          </a:p>
        </p:txBody>
      </p:sp>
      <p:pic>
        <p:nvPicPr>
          <p:cNvPr id="56" name="Image 0" descr="/mnt/data/counterless_work/devpals_logo.png">
            <a:extLst>
              <a:ext uri="{FF2B5EF4-FFF2-40B4-BE49-F238E27FC236}">
                <a16:creationId xmlns:a16="http://schemas.microsoft.com/office/drawing/2014/main" id="{92E39556-7797-423B-8E40-10924BBD2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62" y="140818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1192</Words>
  <Application>Microsoft Office PowerPoint</Application>
  <PresentationFormat>Широкоэкранный</PresentationFormat>
  <Paragraphs>282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Inter</vt:lpstr>
      <vt:lpstr>Inter Display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DevPals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Counter-less Car Rental | DevPals Proposal</dc:title>
  <dc:subject>Counter-less Car Rental — Mobile Check-in Solution</dc:subject>
  <dc:creator>DevPals Ltd</dc:creator>
  <cp:lastModifiedBy>Alex Yankelevich</cp:lastModifiedBy>
  <cp:revision>12</cp:revision>
  <dcterms:created xsi:type="dcterms:W3CDTF">2026-10-29T08:59:18Z</dcterms:created>
  <dcterms:modified xsi:type="dcterms:W3CDTF">2026-10-29T12:36:14Z</dcterms:modified>
</cp:coreProperties>
</file>